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9" r:id="rId4"/>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856A082-52BC-486A-85C2-B13AEDF3C393}">
  <a:tblStyle styleId="{4856A082-52BC-486A-85C2-B13AEDF3C39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161" name="Shape 1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62" name="Shape 16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320" name="Shape 3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21" name="Shape 32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200"/>
              <a:t>The Nexys3 did not have enough BRAM to store enough frames of data to be useful.  So we spent a lot of time into research other memory options to be able to process entire video frames.  We first looked into off-chip cellular RAM on the Nexys3 board which had plenty of storage but the performance was extremely slow.  To begin with it had a 16-bit read bus, and it was only single port meaning we could only write OR read at any given time, which leads into the next point, timing.  The range of read times of 16 bits was 70-80 ns.  With the VGA pixel clock (for 640x480 resolution) at 25 MHz, that was one pixel every 40 ns, which leave ZERO room for error in timing.  This would also mean we could only read from Cellular RAM because all of the time would go to continuously reading with no time to write the data coming from the camera to the memory.</a:t>
            </a:r>
            <a:endParaRPr sz="1200"/>
          </a:p>
          <a:p>
            <a:pPr indent="0" lvl="0" marL="0" marR="0" rtl="0" algn="l">
              <a:lnSpc>
                <a:spcPct val="100000"/>
              </a:lnSpc>
              <a:spcBef>
                <a:spcPts val="0"/>
              </a:spcBef>
              <a:spcAft>
                <a:spcPts val="0"/>
              </a:spcAft>
              <a:buClr>
                <a:srgbClr val="000000"/>
              </a:buClr>
              <a:buSzPts val="1100"/>
              <a:buFont typeface="Arial"/>
              <a:buNone/>
            </a:pPr>
            <a:r>
              <a:t/>
            </a:r>
            <a:endParaRPr sz="1200"/>
          </a:p>
          <a:p>
            <a:pPr indent="0" lvl="0" marL="0" marR="0" rtl="0" algn="l">
              <a:lnSpc>
                <a:spcPct val="100000"/>
              </a:lnSpc>
              <a:spcBef>
                <a:spcPts val="0"/>
              </a:spcBef>
              <a:spcAft>
                <a:spcPts val="0"/>
              </a:spcAft>
              <a:buClr>
                <a:srgbClr val="000000"/>
              </a:buClr>
              <a:buSzPts val="1100"/>
              <a:buFont typeface="Arial"/>
              <a:buNone/>
            </a:pPr>
            <a:r>
              <a:rPr lang="en" sz="1200"/>
              <a:t>The two other options on the Nexys3 board, parallel interface memory with similar limitations as the Cellular RAM and the Serial RAM with a serial interface which would have even slower performance since it only operated on 2 lines.  Since we didn’t have enough BRAM we couldn’t buffer frame data either so there were no memory options on the Nexys3.</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331" name="Shape 3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32" name="Shape 33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200"/>
              <a:t>Shane</a:t>
            </a:r>
            <a:endParaRPr sz="1200"/>
          </a:p>
          <a:p>
            <a:pPr indent="0" lvl="0" marL="0" marR="0" rtl="0" algn="l">
              <a:lnSpc>
                <a:spcPct val="100000"/>
              </a:lnSpc>
              <a:spcBef>
                <a:spcPts val="0"/>
              </a:spcBef>
              <a:spcAft>
                <a:spcPts val="0"/>
              </a:spcAft>
              <a:buClr>
                <a:srgbClr val="000000"/>
              </a:buClr>
              <a:buSzPts val="1100"/>
              <a:buFont typeface="Arial"/>
              <a:buNone/>
            </a:pPr>
            <a:r>
              <a:rPr lang="en" sz="1200"/>
              <a:t>The Zedboard provided more BRAM to store multiple frames at a lower resolution.  This provided the option to make our own true dual port RAM to read/write to multiple locations asynchronously.</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342" name="Shape 3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43" name="Shape 34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353" name="Shape 3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54" name="Shape 35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364" name="Shape 3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65" name="Shape 36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377" name="Shape 3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78" name="Shape 37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390" name="Shape 3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91" name="Shape 39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SzPts val="1800"/>
              <a:buChar char="-"/>
            </a:pPr>
            <a:r>
              <a:rPr lang="en" sz="1800"/>
              <a:t>Obj recognition requires denoising to remove outliers</a:t>
            </a:r>
            <a:endParaRPr sz="1800"/>
          </a:p>
          <a:p>
            <a:pPr indent="-342900" lvl="0" marL="457200" marR="0" rtl="0" algn="l">
              <a:lnSpc>
                <a:spcPct val="100000"/>
              </a:lnSpc>
              <a:spcBef>
                <a:spcPts val="0"/>
              </a:spcBef>
              <a:spcAft>
                <a:spcPts val="0"/>
              </a:spcAft>
              <a:buSzPts val="1800"/>
              <a:buChar char="-"/>
            </a:pPr>
            <a:r>
              <a:rPr lang="en" sz="1800"/>
              <a:t>Since we are using video, there are tools available to us that take advantage of frame-to-frame object permanence but they require a buffer</a:t>
            </a:r>
            <a:endParaRPr sz="1800"/>
          </a:p>
          <a:p>
            <a:pPr indent="-342900" lvl="0" marL="457200" marR="0" rtl="0" algn="l">
              <a:lnSpc>
                <a:spcPct val="100000"/>
              </a:lnSpc>
              <a:spcBef>
                <a:spcPts val="0"/>
              </a:spcBef>
              <a:spcAft>
                <a:spcPts val="0"/>
              </a:spcAft>
              <a:buSzPts val="1800"/>
              <a:buChar char="-"/>
            </a:pPr>
            <a:r>
              <a:rPr lang="en" sz="1800"/>
              <a:t>We do not use this because of our goal to optimize for fps and memory constraints, but with a faster camera this could be preferable</a:t>
            </a: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402" name="Shape 4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03" name="Shape 40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SzPts val="1800"/>
              <a:buChar char="-"/>
            </a:pPr>
            <a:r>
              <a:rPr lang="en" sz="1800"/>
              <a:t>Background subtraction generally follows the same structure across implementations as discussed earlier</a:t>
            </a:r>
            <a:endParaRPr sz="1800"/>
          </a:p>
          <a:p>
            <a:pPr indent="-342900" lvl="0" marL="457200" marR="0" rtl="0" algn="l">
              <a:lnSpc>
                <a:spcPct val="100000"/>
              </a:lnSpc>
              <a:spcBef>
                <a:spcPts val="0"/>
              </a:spcBef>
              <a:spcAft>
                <a:spcPts val="0"/>
              </a:spcAft>
              <a:buSzPts val="1800"/>
              <a:buChar char="-"/>
            </a:pPr>
            <a:r>
              <a:rPr lang="en" sz="1800"/>
              <a:t>But for droplet detection, it may have made just as much sense to go with an ML/classification approach - this is very accurate and, leveraging IP cores/DSP slices, pretty fast as well</a:t>
            </a:r>
            <a:endParaRPr sz="1800"/>
          </a:p>
          <a:p>
            <a:pPr indent="-342900" lvl="0" marL="457200" marR="0" rtl="0" algn="l">
              <a:lnSpc>
                <a:spcPct val="100000"/>
              </a:lnSpc>
              <a:spcBef>
                <a:spcPts val="0"/>
              </a:spcBef>
              <a:spcAft>
                <a:spcPts val="0"/>
              </a:spcAft>
              <a:buSzPts val="1800"/>
              <a:buChar char="-"/>
            </a:pPr>
            <a:r>
              <a:rPr lang="en" sz="1800"/>
              <a:t>Looked into this, but additional data needs to be stored for this, such as bounding box info and a lot more training data</a:t>
            </a:r>
            <a:endParaRPr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413" name="Shape 4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14" name="Shape 41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200"/>
              <a:t>VGA controller comprised of 3 files connected through main.  VGA controller that controls the pixel clock, HSYNC, VSYNC.  Display module controls the sprites, one for the video frame, one for the logo frame, and lastly for the counter text block.  The Display module will use the pixelCol and pixelRow to calculate which area of the screen we’re in to determine whether or not to display something.</a:t>
            </a:r>
            <a:endParaRPr sz="1200"/>
          </a:p>
          <a:p>
            <a:pPr indent="0" lvl="0" marL="0" marR="0" rtl="0" algn="l">
              <a:lnSpc>
                <a:spcPct val="100000"/>
              </a:lnSpc>
              <a:spcBef>
                <a:spcPts val="0"/>
              </a:spcBef>
              <a:spcAft>
                <a:spcPts val="0"/>
              </a:spcAft>
              <a:buClr>
                <a:srgbClr val="000000"/>
              </a:buClr>
              <a:buSzPts val="1100"/>
              <a:buFont typeface="Arial"/>
              <a:buNone/>
            </a:pPr>
            <a:r>
              <a:t/>
            </a:r>
            <a:endParaRPr sz="1200"/>
          </a:p>
          <a:p>
            <a:pPr indent="0" lvl="0" marL="0" marR="0" rtl="0" algn="l">
              <a:lnSpc>
                <a:spcPct val="100000"/>
              </a:lnSpc>
              <a:spcBef>
                <a:spcPts val="0"/>
              </a:spcBef>
              <a:spcAft>
                <a:spcPts val="0"/>
              </a:spcAft>
              <a:buClr>
                <a:srgbClr val="000000"/>
              </a:buClr>
              <a:buSzPts val="1100"/>
              <a:buFont typeface="Arial"/>
              <a:buNone/>
            </a:pPr>
            <a:r>
              <a:rPr lang="en" sz="1200"/>
              <a:t>Zedboard has an OLED display that we could have used to display counter but it would not have been as clean to display and would need more peripherals.  OLED display also works with a serial communication protocol which seemed unnecessary to implement.</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481" name="Shape 4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82" name="Shape 48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400"/>
              <a:t>Monitor to display video frame sprite, logo sprite and text area sprites.  Incoming pixel row/column counts from VGA controller will be used to determine which sprite to display and the pixel address necessary to access it from memory.  Video frames are currently stored in 8 bit color (3 red, 3 green, 2 blue) which is converted up to 12 bit color that the Zedboard uses (4 for each).  Text displayed in all white on black background.</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170" name="Shape 1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71" name="Shape 17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515" name="Shape 5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516" name="Shape 51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400"/>
              <a:t>Omnivision camera decided on early on to not use because of communication protocol.  Same with VModCam since we didn’t have one. VModCam also only for Nexys3 which we are not using due to BRAM limitations</a:t>
            </a:r>
            <a:endParaRPr sz="1400"/>
          </a:p>
          <a:p>
            <a:pPr indent="0" lvl="0" marL="0" marR="0" rtl="0" algn="l">
              <a:lnSpc>
                <a:spcPct val="100000"/>
              </a:lnSpc>
              <a:spcBef>
                <a:spcPts val="0"/>
              </a:spcBef>
              <a:spcAft>
                <a:spcPts val="0"/>
              </a:spcAft>
              <a:buClr>
                <a:srgbClr val="000000"/>
              </a:buClr>
              <a:buSzPts val="1100"/>
              <a:buFont typeface="Arial"/>
              <a:buNone/>
            </a:pPr>
            <a:r>
              <a:t/>
            </a:r>
            <a:endParaRPr sz="1400"/>
          </a:p>
          <a:p>
            <a:pPr indent="0" lvl="0" marL="0" marR="0" rtl="0" algn="l">
              <a:lnSpc>
                <a:spcPct val="100000"/>
              </a:lnSpc>
              <a:spcBef>
                <a:spcPts val="0"/>
              </a:spcBef>
              <a:spcAft>
                <a:spcPts val="0"/>
              </a:spcAft>
              <a:buClr>
                <a:srgbClr val="000000"/>
              </a:buClr>
              <a:buSzPts val="1100"/>
              <a:buFont typeface="Arial"/>
              <a:buNone/>
            </a:pPr>
            <a:r>
              <a:rPr lang="en" sz="1400"/>
              <a:t>Raspberry Pi Camera - found a draft specification and started implementing the protocol.  It uses I2C for configuration, which was implemented, which would have been easy to use to configure resolution and color settings of camera.  Implemented physical layer of the CSI-2 camera interface from draft specification that worked in simulation.  Started implementing lane management layer, but draft specification was missing some details.</a:t>
            </a:r>
            <a:endParaRPr sz="1400"/>
          </a:p>
          <a:p>
            <a:pPr indent="0" lvl="0" marL="0" marR="0" rtl="0" algn="l">
              <a:lnSpc>
                <a:spcPct val="100000"/>
              </a:lnSpc>
              <a:spcBef>
                <a:spcPts val="0"/>
              </a:spcBef>
              <a:spcAft>
                <a:spcPts val="0"/>
              </a:spcAft>
              <a:buClr>
                <a:srgbClr val="000000"/>
              </a:buClr>
              <a:buSzPts val="1100"/>
              <a:buFont typeface="Arial"/>
              <a:buNone/>
            </a:pPr>
            <a:r>
              <a:t/>
            </a:r>
            <a:endParaRPr sz="1400"/>
          </a:p>
          <a:p>
            <a:pPr indent="0" lvl="0" marL="0" marR="0" rtl="0" algn="l">
              <a:lnSpc>
                <a:spcPct val="100000"/>
              </a:lnSpc>
              <a:spcBef>
                <a:spcPts val="0"/>
              </a:spcBef>
              <a:spcAft>
                <a:spcPts val="0"/>
              </a:spcAft>
              <a:buClr>
                <a:srgbClr val="000000"/>
              </a:buClr>
              <a:buSzPts val="1100"/>
              <a:buFont typeface="Arial"/>
              <a:buNone/>
            </a:pPr>
            <a:r>
              <a:rPr lang="en" sz="1400"/>
              <a:t>Opti-Tekscope Camera - could not find spec sheet for it, so assume that it adheres to USB Video specification.  May have proprietary settings for zoom, but unsure.  Found open source USB 2.0 core but do not know if that adheres to the USB Video specification.  Did not have enough time to read through USB core code to see if it would work for us.</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529" name="Shape 5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530" name="Shape 53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540" name="Shape 5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541" name="Shape 54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550" name="Shape 5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551" name="Shape 55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560" name="Shape 5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561" name="Shape 56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Shape 569"/>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a:solidFill>
                  <a:srgbClr val="000000"/>
                </a:solidFill>
                <a:latin typeface="Times"/>
                <a:ea typeface="Times"/>
                <a:cs typeface="Times"/>
                <a:sym typeface="Times"/>
              </a:rPr>
              <a:t>‹#›</a:t>
            </a:fld>
            <a:endParaRPr/>
          </a:p>
        </p:txBody>
      </p:sp>
      <p:sp>
        <p:nvSpPr>
          <p:cNvPr id="570" name="Shape 5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571" name="Shape 57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182" name="Shape 1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83" name="Shape 18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193" name="Shape 1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94" name="Shape 19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213" name="Shape 2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14" name="Shape 21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225" name="Shape 2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26" name="Shape 22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400"/>
              <a:t>Final design goals were to interface the camera directly with the ARM processor and the Linux OS and then use the AXI interface to DMA video frames down to the FPGA.  FPGA would either double buffer or triple buffer video frames from the DMA to that the image processing would then read and process and results would be display through VGA.</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255" name="Shape 2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56" name="Shape 25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800"/>
              <a:t>Josh W</a:t>
            </a:r>
            <a:endParaRPr sz="1800"/>
          </a:p>
          <a:p>
            <a:pPr indent="0" lvl="0" marL="0" marR="0" rtl="0" algn="l">
              <a:lnSpc>
                <a:spcPct val="100000"/>
              </a:lnSpc>
              <a:spcBef>
                <a:spcPts val="0"/>
              </a:spcBef>
              <a:spcAft>
                <a:spcPts val="0"/>
              </a:spcAft>
              <a:buClr>
                <a:srgbClr val="000000"/>
              </a:buClr>
              <a:buSzPts val="1100"/>
              <a:buFont typeface="Arial"/>
              <a:buNone/>
            </a:pPr>
            <a:r>
              <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264" name="Shape 2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65" name="Shape 26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800"/>
              <a:t>Shane</a:t>
            </a:r>
            <a:endParaRPr sz="1800"/>
          </a:p>
          <a:p>
            <a:pPr indent="0" lvl="0" marL="0" marR="0" rtl="0" algn="l">
              <a:lnSpc>
                <a:spcPct val="100000"/>
              </a:lnSpc>
              <a:spcBef>
                <a:spcPts val="0"/>
              </a:spcBef>
              <a:spcAft>
                <a:spcPts val="0"/>
              </a:spcAft>
              <a:buClr>
                <a:srgbClr val="000000"/>
              </a:buClr>
              <a:buSzPts val="1100"/>
              <a:buFont typeface="Arial"/>
              <a:buNone/>
            </a:pPr>
            <a:r>
              <a:rPr lang="en" sz="1800"/>
              <a:t>Utilizing the ZedBoard’s Block Memory, there is enough space to store 5 frames of video and one frame of reference for image processing (more on that later)</a:t>
            </a:r>
            <a:endParaRPr sz="1800"/>
          </a:p>
          <a:p>
            <a:pPr indent="0" lvl="0" marL="0" marR="0" rtl="0" algn="l">
              <a:lnSpc>
                <a:spcPct val="100000"/>
              </a:lnSpc>
              <a:spcBef>
                <a:spcPts val="0"/>
              </a:spcBef>
              <a:spcAft>
                <a:spcPts val="0"/>
              </a:spcAft>
              <a:buClr>
                <a:srgbClr val="000000"/>
              </a:buClr>
              <a:buSzPts val="1100"/>
              <a:buFont typeface="Arial"/>
              <a:buNone/>
            </a:pPr>
            <a:r>
              <a:rPr lang="en" sz="1800"/>
              <a:t>The Memory controller has two interfaces, one for VGA and another for image processing. Each module inputs it’s desired read address for a frame of video, and the manager serves up the desired pixel(s)</a:t>
            </a:r>
            <a:endParaRPr sz="1800"/>
          </a:p>
          <a:p>
            <a:pPr indent="0" lvl="0" marL="0" marR="0" rtl="0" algn="l">
              <a:lnSpc>
                <a:spcPct val="100000"/>
              </a:lnSpc>
              <a:spcBef>
                <a:spcPts val="0"/>
              </a:spcBef>
              <a:spcAft>
                <a:spcPts val="0"/>
              </a:spcAft>
              <a:buClr>
                <a:srgbClr val="000000"/>
              </a:buClr>
              <a:buSzPts val="1100"/>
              <a:buFont typeface="Arial"/>
              <a:buNone/>
            </a:pPr>
            <a:r>
              <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
        <p:nvSpPr>
          <p:cNvPr id="304" name="Shape 3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05" name="Shape 30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800"/>
              <a:t>Shane</a:t>
            </a:r>
            <a:endParaRPr sz="1800"/>
          </a:p>
          <a:p>
            <a:pPr indent="0" lvl="0" marL="0" marR="0" rtl="0" algn="l">
              <a:lnSpc>
                <a:spcPct val="100000"/>
              </a:lnSpc>
              <a:spcBef>
                <a:spcPts val="0"/>
              </a:spcBef>
              <a:spcAft>
                <a:spcPts val="0"/>
              </a:spcAft>
              <a:buClr>
                <a:srgbClr val="000000"/>
              </a:buClr>
              <a:buSzPts val="1100"/>
              <a:buFont typeface="Arial"/>
              <a:buNone/>
            </a:pPr>
            <a:r>
              <a:rPr lang="en" sz="1800"/>
              <a:t>A little more on the memory implementation:</a:t>
            </a:r>
            <a:endParaRPr sz="1800"/>
          </a:p>
          <a:p>
            <a:pPr indent="0" lvl="0" marL="0" marR="0" rtl="0" algn="l">
              <a:lnSpc>
                <a:spcPct val="100000"/>
              </a:lnSpc>
              <a:spcBef>
                <a:spcPts val="0"/>
              </a:spcBef>
              <a:spcAft>
                <a:spcPts val="0"/>
              </a:spcAft>
              <a:buClr>
                <a:srgbClr val="000000"/>
              </a:buClr>
              <a:buSzPts val="1100"/>
              <a:buFont typeface="Arial"/>
              <a:buNone/>
            </a:pPr>
            <a:r>
              <a:rPr lang="en" sz="1800"/>
              <a:t>Each frame is ~77KB and the frame file is byte addressable. </a:t>
            </a:r>
            <a:endParaRPr sz="1800"/>
          </a:p>
          <a:p>
            <a:pPr indent="0" lvl="0" marL="0" marR="0" rtl="0" algn="l">
              <a:lnSpc>
                <a:spcPct val="100000"/>
              </a:lnSpc>
              <a:spcBef>
                <a:spcPts val="0"/>
              </a:spcBef>
              <a:spcAft>
                <a:spcPts val="0"/>
              </a:spcAft>
              <a:buClr>
                <a:srgbClr val="000000"/>
              </a:buClr>
              <a:buSzPts val="1100"/>
              <a:buFont typeface="Arial"/>
              <a:buNone/>
            </a:pPr>
            <a:r>
              <a:rPr lang="en" sz="1800"/>
              <a:t>The two interfaces, read from VGA and read from image processing read from the file in two separate ways. VGA only needs one pixel at a time and so needs a larger address space to be able to address every byte. Image processing uses 4x4 blocks of pixels, so it requires much less address space, as it only cares about each maroon block in the table above. </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Shape 13"/>
          <p:cNvSpPr txBox="1"/>
          <p:nvPr>
            <p:ph type="ctrTitle"/>
          </p:nvPr>
        </p:nvSpPr>
        <p:spPr>
          <a:xfrm>
            <a:off x="685800" y="1200150"/>
            <a:ext cx="7772400" cy="85725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14" name="Shape 14"/>
          <p:cNvSpPr txBox="1"/>
          <p:nvPr>
            <p:ph idx="1" type="subTitle"/>
          </p:nvPr>
        </p:nvSpPr>
        <p:spPr>
          <a:xfrm>
            <a:off x="1371600" y="2400300"/>
            <a:ext cx="6400800" cy="1314450"/>
          </a:xfrm>
          <a:prstGeom prst="rect">
            <a:avLst/>
          </a:prstGeom>
          <a:noFill/>
          <a:ln>
            <a:noFill/>
          </a:ln>
        </p:spPr>
        <p:txBody>
          <a:bodyPr anchorCtr="0" anchor="t" bIns="91425" lIns="91425" spcFirstLastPara="1" rIns="91425" wrap="square" tIns="91425"/>
          <a:lstStyle>
            <a:lvl1pPr lvl="0" marR="0" rtl="0" algn="ctr">
              <a:lnSpc>
                <a:spcPct val="100000"/>
              </a:lnSpc>
              <a:spcBef>
                <a:spcPts val="480"/>
              </a:spcBef>
              <a:spcAft>
                <a:spcPts val="0"/>
              </a:spcAft>
              <a:buClr>
                <a:srgbClr val="2675B4"/>
              </a:buClr>
              <a:buSzPts val="2400"/>
              <a:buFont typeface="Noto Sans Symbols"/>
              <a:buNone/>
              <a:defRPr b="0" i="0" sz="2400" u="none" cap="none" strike="noStrike">
                <a:solidFill>
                  <a:srgbClr val="CCCCCC"/>
                </a:solidFill>
                <a:latin typeface="Arial"/>
                <a:ea typeface="Arial"/>
                <a:cs typeface="Arial"/>
                <a:sym typeface="Arial"/>
              </a:defRPr>
            </a:lvl1pPr>
            <a:lvl2pPr lvl="1"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lvl="2"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lvl="3"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lvl="4"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lvl="5"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lvl="6"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lvl="7"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lvl="8"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Shape 75"/>
          <p:cNvSpPr txBox="1"/>
          <p:nvPr>
            <p:ph type="title"/>
          </p:nvPr>
        </p:nvSpPr>
        <p:spPr>
          <a:xfrm>
            <a:off x="609600" y="571500"/>
            <a:ext cx="7924800" cy="51435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76" name="Shape 76"/>
          <p:cNvSpPr txBox="1"/>
          <p:nvPr>
            <p:ph idx="1" type="body"/>
          </p:nvPr>
        </p:nvSpPr>
        <p:spPr>
          <a:xfrm>
            <a:off x="609600" y="1371600"/>
            <a:ext cx="3886200" cy="291465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2675B4"/>
              </a:buClr>
              <a:buSzPts val="2800"/>
              <a:buFont typeface="Noto Sans Symbols"/>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77" name="Shape 77"/>
          <p:cNvSpPr txBox="1"/>
          <p:nvPr>
            <p:ph idx="2" type="body"/>
          </p:nvPr>
        </p:nvSpPr>
        <p:spPr>
          <a:xfrm>
            <a:off x="4648200" y="1371600"/>
            <a:ext cx="3886200" cy="291465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2675B4"/>
              </a:buClr>
              <a:buSzPts val="2800"/>
              <a:buFont typeface="Noto Sans Symbols"/>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78" name="Shape 78"/>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79" name="Shape 79"/>
          <p:cNvSpPr txBox="1"/>
          <p:nvPr>
            <p:ph idx="12" type="sldNum"/>
          </p:nvPr>
        </p:nvSpPr>
        <p:spPr>
          <a:xfrm>
            <a:off x="7086600" y="4427934"/>
            <a:ext cx="1447800" cy="51435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80" name="Shape 80"/>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0808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1" name="Shape 81"/>
        <p:cNvGrpSpPr/>
        <p:nvPr/>
      </p:nvGrpSpPr>
      <p:grpSpPr>
        <a:xfrm>
          <a:off x="0" y="0"/>
          <a:ext cx="0" cy="0"/>
          <a:chOff x="0" y="0"/>
          <a:chExt cx="0" cy="0"/>
        </a:xfrm>
      </p:grpSpPr>
      <p:sp>
        <p:nvSpPr>
          <p:cNvPr id="82" name="Shape 82"/>
          <p:cNvSpPr txBox="1"/>
          <p:nvPr>
            <p:ph type="title"/>
          </p:nvPr>
        </p:nvSpPr>
        <p:spPr>
          <a:xfrm>
            <a:off x="722313" y="3305175"/>
            <a:ext cx="7772400" cy="1021556"/>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83" name="Shape 83"/>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2675B4"/>
              </a:buClr>
              <a:buSzPts val="1800"/>
              <a:buFont typeface="Noto Sans Symbol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320"/>
              </a:spcBef>
              <a:spcAft>
                <a:spcPts val="0"/>
              </a:spcAft>
              <a:buClr>
                <a:srgbClr val="2675B4"/>
              </a:buClr>
              <a:buSzPts val="1600"/>
              <a:buFont typeface="Noto Sans Symbols"/>
              <a:buNone/>
              <a:defRPr b="0" i="0" sz="1600" u="none" cap="none" strike="noStrike">
                <a:solidFill>
                  <a:schemeClr val="dk1"/>
                </a:solidFill>
                <a:latin typeface="Arial"/>
                <a:ea typeface="Arial"/>
                <a:cs typeface="Arial"/>
                <a:sym typeface="Arial"/>
              </a:defRPr>
            </a:lvl3pPr>
            <a:lvl4pPr indent="-228600" lvl="3" marL="1828800" marR="0" rtl="0" algn="l">
              <a:lnSpc>
                <a:spcPct val="100000"/>
              </a:lnSpc>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85" name="Shape 85"/>
          <p:cNvSpPr txBox="1"/>
          <p:nvPr>
            <p:ph idx="12" type="sldNum"/>
          </p:nvPr>
        </p:nvSpPr>
        <p:spPr>
          <a:xfrm>
            <a:off x="7086600" y="4427934"/>
            <a:ext cx="1447800" cy="51435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86" name="Shape 86"/>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0808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6" name="Shape 96"/>
        <p:cNvGrpSpPr/>
        <p:nvPr/>
      </p:nvGrpSpPr>
      <p:grpSpPr>
        <a:xfrm>
          <a:off x="0" y="0"/>
          <a:ext cx="0" cy="0"/>
          <a:chOff x="0" y="0"/>
          <a:chExt cx="0" cy="0"/>
        </a:xfrm>
      </p:grpSpPr>
      <p:sp>
        <p:nvSpPr>
          <p:cNvPr id="97" name="Shape 97"/>
          <p:cNvSpPr txBox="1"/>
          <p:nvPr>
            <p:ph type="title"/>
          </p:nvPr>
        </p:nvSpPr>
        <p:spPr>
          <a:xfrm>
            <a:off x="609600" y="571500"/>
            <a:ext cx="7924800" cy="514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98" name="Shape 98"/>
          <p:cNvSpPr txBox="1"/>
          <p:nvPr>
            <p:ph idx="1" type="body"/>
          </p:nvPr>
        </p:nvSpPr>
        <p:spPr>
          <a:xfrm>
            <a:off x="609600" y="1371600"/>
            <a:ext cx="7924800" cy="2914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99" name="Shape 99"/>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00" name="Shape 100"/>
          <p:cNvSpPr txBox="1"/>
          <p:nvPr>
            <p:ph idx="12" type="sldNum"/>
          </p:nvPr>
        </p:nvSpPr>
        <p:spPr>
          <a:xfrm>
            <a:off x="7086600" y="4427934"/>
            <a:ext cx="1447800" cy="51420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01" name="Shape 101"/>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a:solidFill>
                  <a:srgbClr val="808080"/>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02" name="Shape 102"/>
        <p:cNvGrpSpPr/>
        <p:nvPr/>
      </p:nvGrpSpPr>
      <p:grpSpPr>
        <a:xfrm>
          <a:off x="0" y="0"/>
          <a:ext cx="0" cy="0"/>
          <a:chOff x="0" y="0"/>
          <a:chExt cx="0" cy="0"/>
        </a:xfrm>
      </p:grpSpPr>
      <p:sp>
        <p:nvSpPr>
          <p:cNvPr id="103" name="Shape 103"/>
          <p:cNvSpPr txBox="1"/>
          <p:nvPr>
            <p:ph type="title"/>
          </p:nvPr>
        </p:nvSpPr>
        <p:spPr>
          <a:xfrm rot="5400000">
            <a:off x="5686350" y="1438350"/>
            <a:ext cx="3714900" cy="1981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04" name="Shape 104"/>
          <p:cNvSpPr txBox="1"/>
          <p:nvPr>
            <p:ph idx="1" type="body"/>
          </p:nvPr>
        </p:nvSpPr>
        <p:spPr>
          <a:xfrm rot="5400000">
            <a:off x="1647750" y="-466650"/>
            <a:ext cx="3714900" cy="57912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05" name="Shape 105"/>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06" name="Shape 106"/>
          <p:cNvSpPr txBox="1"/>
          <p:nvPr>
            <p:ph idx="12" type="sldNum"/>
          </p:nvPr>
        </p:nvSpPr>
        <p:spPr>
          <a:xfrm>
            <a:off x="7086600" y="4427934"/>
            <a:ext cx="1447800" cy="51420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07" name="Shape 107"/>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a:solidFill>
                  <a:srgbClr val="808080"/>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08" name="Shape 108"/>
        <p:cNvGrpSpPr/>
        <p:nvPr/>
      </p:nvGrpSpPr>
      <p:grpSpPr>
        <a:xfrm>
          <a:off x="0" y="0"/>
          <a:ext cx="0" cy="0"/>
          <a:chOff x="0" y="0"/>
          <a:chExt cx="0" cy="0"/>
        </a:xfrm>
      </p:grpSpPr>
      <p:sp>
        <p:nvSpPr>
          <p:cNvPr id="109" name="Shape 109"/>
          <p:cNvSpPr txBox="1"/>
          <p:nvPr>
            <p:ph type="title"/>
          </p:nvPr>
        </p:nvSpPr>
        <p:spPr>
          <a:xfrm>
            <a:off x="609600" y="571500"/>
            <a:ext cx="7924800" cy="514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10" name="Shape 110"/>
          <p:cNvSpPr txBox="1"/>
          <p:nvPr>
            <p:ph idx="1" type="body"/>
          </p:nvPr>
        </p:nvSpPr>
        <p:spPr>
          <a:xfrm rot="5400000">
            <a:off x="3114600" y="-1133400"/>
            <a:ext cx="2914800" cy="7924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11" name="Shape 111"/>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12" name="Shape 112"/>
          <p:cNvSpPr txBox="1"/>
          <p:nvPr>
            <p:ph idx="12" type="sldNum"/>
          </p:nvPr>
        </p:nvSpPr>
        <p:spPr>
          <a:xfrm>
            <a:off x="7086600" y="4427934"/>
            <a:ext cx="1447800" cy="51420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13" name="Shape 113"/>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a:solidFill>
                  <a:srgbClr val="808080"/>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4" name="Shape 114"/>
        <p:cNvGrpSpPr/>
        <p:nvPr/>
      </p:nvGrpSpPr>
      <p:grpSpPr>
        <a:xfrm>
          <a:off x="0" y="0"/>
          <a:ext cx="0" cy="0"/>
          <a:chOff x="0" y="0"/>
          <a:chExt cx="0" cy="0"/>
        </a:xfrm>
      </p:grpSpPr>
      <p:sp>
        <p:nvSpPr>
          <p:cNvPr id="115" name="Shape 11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16" name="Shape 116"/>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rgbClr val="2675B4"/>
              </a:buClr>
              <a:buSzPts val="32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rgbClr val="2675B4"/>
              </a:buClr>
              <a:buSzPts val="2800"/>
              <a:buFont typeface="Noto Sans Symbols"/>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rgbClr val="2675B4"/>
              </a:buClr>
              <a:buSzPts val="2400"/>
              <a:buFont typeface="Noto Sans Symbols"/>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117" name="Shape 117"/>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rgbClr val="2675B4"/>
              </a:buClr>
              <a:buSzPts val="1200"/>
              <a:buFont typeface="Noto Sans Symbols"/>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rgbClr val="2675B4"/>
              </a:buClr>
              <a:buSzPts val="1000"/>
              <a:buFont typeface="Noto Sans Symbols"/>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118" name="Shape 118"/>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19" name="Shape 119"/>
          <p:cNvSpPr txBox="1"/>
          <p:nvPr>
            <p:ph idx="12" type="sldNum"/>
          </p:nvPr>
        </p:nvSpPr>
        <p:spPr>
          <a:xfrm>
            <a:off x="7086600" y="4427934"/>
            <a:ext cx="1447800" cy="51420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20" name="Shape 120"/>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a:solidFill>
                  <a:srgbClr val="808080"/>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1" name="Shape 121"/>
        <p:cNvGrpSpPr/>
        <p:nvPr/>
      </p:nvGrpSpPr>
      <p:grpSpPr>
        <a:xfrm>
          <a:off x="0" y="0"/>
          <a:ext cx="0" cy="0"/>
          <a:chOff x="0" y="0"/>
          <a:chExt cx="0" cy="0"/>
        </a:xfrm>
      </p:grpSpPr>
      <p:sp>
        <p:nvSpPr>
          <p:cNvPr id="122" name="Shape 12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23" name="Shape 12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rgbClr val="2675B4"/>
              </a:buClr>
              <a:buSzPts val="3200"/>
              <a:buFont typeface="Noto Sans Symbols"/>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2675B4"/>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24" name="Shape 12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rgbClr val="2675B4"/>
              </a:buClr>
              <a:buSzPts val="1200"/>
              <a:buFont typeface="Noto Sans Symbols"/>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rgbClr val="2675B4"/>
              </a:buClr>
              <a:buSzPts val="1000"/>
              <a:buFont typeface="Noto Sans Symbols"/>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125" name="Shape 125"/>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26" name="Shape 126"/>
          <p:cNvSpPr txBox="1"/>
          <p:nvPr>
            <p:ph idx="12" type="sldNum"/>
          </p:nvPr>
        </p:nvSpPr>
        <p:spPr>
          <a:xfrm>
            <a:off x="7086600" y="4427934"/>
            <a:ext cx="1447800" cy="51420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27" name="Shape 127"/>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a:solidFill>
                  <a:srgbClr val="808080"/>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30" name="Shape 130"/>
          <p:cNvSpPr txBox="1"/>
          <p:nvPr>
            <p:ph idx="12" type="sldNum"/>
          </p:nvPr>
        </p:nvSpPr>
        <p:spPr>
          <a:xfrm>
            <a:off x="7086600" y="4427934"/>
            <a:ext cx="1447800" cy="51420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31" name="Shape 131"/>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a:solidFill>
                  <a:srgbClr val="808080"/>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2" name="Shape 132"/>
        <p:cNvGrpSpPr/>
        <p:nvPr/>
      </p:nvGrpSpPr>
      <p:grpSpPr>
        <a:xfrm>
          <a:off x="0" y="0"/>
          <a:ext cx="0" cy="0"/>
          <a:chOff x="0" y="0"/>
          <a:chExt cx="0" cy="0"/>
        </a:xfrm>
      </p:grpSpPr>
      <p:sp>
        <p:nvSpPr>
          <p:cNvPr id="133" name="Shape 133"/>
          <p:cNvSpPr txBox="1"/>
          <p:nvPr>
            <p:ph type="title"/>
          </p:nvPr>
        </p:nvSpPr>
        <p:spPr>
          <a:xfrm>
            <a:off x="609600" y="571500"/>
            <a:ext cx="7924800" cy="514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34" name="Shape 134"/>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35" name="Shape 135"/>
          <p:cNvSpPr txBox="1"/>
          <p:nvPr>
            <p:ph idx="12" type="sldNum"/>
          </p:nvPr>
        </p:nvSpPr>
        <p:spPr>
          <a:xfrm>
            <a:off x="7086600" y="4427934"/>
            <a:ext cx="1447800" cy="51420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36" name="Shape 136"/>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a:solidFill>
                  <a:srgbClr val="808080"/>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7" name="Shape 137"/>
        <p:cNvGrpSpPr/>
        <p:nvPr/>
      </p:nvGrpSpPr>
      <p:grpSpPr>
        <a:xfrm>
          <a:off x="0" y="0"/>
          <a:ext cx="0" cy="0"/>
          <a:chOff x="0" y="0"/>
          <a:chExt cx="0" cy="0"/>
        </a:xfrm>
      </p:grpSpPr>
      <p:sp>
        <p:nvSpPr>
          <p:cNvPr id="138" name="Shape 138"/>
          <p:cNvSpPr txBox="1"/>
          <p:nvPr>
            <p:ph type="title"/>
          </p:nvPr>
        </p:nvSpPr>
        <p:spPr>
          <a:xfrm>
            <a:off x="457200" y="205978"/>
            <a:ext cx="8229600" cy="8574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39" name="Shape 139"/>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rgbClr val="2675B4"/>
              </a:buClr>
              <a:buSzPts val="2400"/>
              <a:buFont typeface="Noto Sans Symbols"/>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rgbClr val="2675B4"/>
              </a:buClr>
              <a:buSzPts val="2000"/>
              <a:buFont typeface="Noto Sans Symbols"/>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rgbClr val="2675B4"/>
              </a:buClr>
              <a:buSzPts val="1800"/>
              <a:buFont typeface="Noto Sans Symbol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140" name="Shape 14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41" name="Shape 141"/>
          <p:cNvSpPr txBox="1"/>
          <p:nvPr>
            <p:ph idx="3" type="body"/>
          </p:nvPr>
        </p:nvSpPr>
        <p:spPr>
          <a:xfrm>
            <a:off x="4645025" y="1151335"/>
            <a:ext cx="4041900" cy="4797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rgbClr val="2675B4"/>
              </a:buClr>
              <a:buSzPts val="2400"/>
              <a:buFont typeface="Noto Sans Symbols"/>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rgbClr val="2675B4"/>
              </a:buClr>
              <a:buSzPts val="2000"/>
              <a:buFont typeface="Noto Sans Symbols"/>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rgbClr val="2675B4"/>
              </a:buClr>
              <a:buSzPts val="1800"/>
              <a:buFont typeface="Noto Sans Symbol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142" name="Shape 142"/>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43" name="Shape 143"/>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44" name="Shape 144"/>
          <p:cNvSpPr txBox="1"/>
          <p:nvPr>
            <p:ph idx="12" type="sldNum"/>
          </p:nvPr>
        </p:nvSpPr>
        <p:spPr>
          <a:xfrm>
            <a:off x="7086600" y="4427934"/>
            <a:ext cx="1447800" cy="51420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45" name="Shape 145"/>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a:solidFill>
                  <a:srgbClr val="808080"/>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Shape 25"/>
          <p:cNvSpPr txBox="1"/>
          <p:nvPr>
            <p:ph type="title"/>
          </p:nvPr>
        </p:nvSpPr>
        <p:spPr>
          <a:xfrm>
            <a:off x="609600" y="571500"/>
            <a:ext cx="7924800" cy="51435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26" name="Shape 26"/>
          <p:cNvSpPr txBox="1"/>
          <p:nvPr>
            <p:ph idx="1" type="body"/>
          </p:nvPr>
        </p:nvSpPr>
        <p:spPr>
          <a:xfrm>
            <a:off x="609600" y="1371600"/>
            <a:ext cx="7924800" cy="291465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27" name="Shape 27"/>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28" name="Shape 28"/>
          <p:cNvSpPr txBox="1"/>
          <p:nvPr>
            <p:ph idx="12" type="sldNum"/>
          </p:nvPr>
        </p:nvSpPr>
        <p:spPr>
          <a:xfrm>
            <a:off x="7086600" y="4427934"/>
            <a:ext cx="1447800" cy="51435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29" name="Shape 29"/>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0808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6" name="Shape 146"/>
        <p:cNvGrpSpPr/>
        <p:nvPr/>
      </p:nvGrpSpPr>
      <p:grpSpPr>
        <a:xfrm>
          <a:off x="0" y="0"/>
          <a:ext cx="0" cy="0"/>
          <a:chOff x="0" y="0"/>
          <a:chExt cx="0" cy="0"/>
        </a:xfrm>
      </p:grpSpPr>
      <p:sp>
        <p:nvSpPr>
          <p:cNvPr id="147" name="Shape 147"/>
          <p:cNvSpPr txBox="1"/>
          <p:nvPr>
            <p:ph type="title"/>
          </p:nvPr>
        </p:nvSpPr>
        <p:spPr>
          <a:xfrm>
            <a:off x="609600" y="571500"/>
            <a:ext cx="7924800" cy="514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48" name="Shape 148"/>
          <p:cNvSpPr txBox="1"/>
          <p:nvPr>
            <p:ph idx="1" type="body"/>
          </p:nvPr>
        </p:nvSpPr>
        <p:spPr>
          <a:xfrm>
            <a:off x="609600" y="1371600"/>
            <a:ext cx="3886200" cy="29148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2675B4"/>
              </a:buClr>
              <a:buSzPts val="2800"/>
              <a:buFont typeface="Noto Sans Symbols"/>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49" name="Shape 149"/>
          <p:cNvSpPr txBox="1"/>
          <p:nvPr>
            <p:ph idx="2" type="body"/>
          </p:nvPr>
        </p:nvSpPr>
        <p:spPr>
          <a:xfrm>
            <a:off x="4648200" y="1371600"/>
            <a:ext cx="3886200" cy="29148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2675B4"/>
              </a:buClr>
              <a:buSzPts val="2800"/>
              <a:buFont typeface="Noto Sans Symbols"/>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50" name="Shape 150"/>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51" name="Shape 151"/>
          <p:cNvSpPr txBox="1"/>
          <p:nvPr>
            <p:ph idx="12" type="sldNum"/>
          </p:nvPr>
        </p:nvSpPr>
        <p:spPr>
          <a:xfrm>
            <a:off x="7086600" y="4427934"/>
            <a:ext cx="1447800" cy="51420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52" name="Shape 152"/>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a:solidFill>
                  <a:srgbClr val="808080"/>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3" name="Shape 153"/>
        <p:cNvGrpSpPr/>
        <p:nvPr/>
      </p:nvGrpSpPr>
      <p:grpSpPr>
        <a:xfrm>
          <a:off x="0" y="0"/>
          <a:ext cx="0" cy="0"/>
          <a:chOff x="0" y="0"/>
          <a:chExt cx="0" cy="0"/>
        </a:xfrm>
      </p:grpSpPr>
      <p:sp>
        <p:nvSpPr>
          <p:cNvPr id="154" name="Shape 154"/>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4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55" name="Shape 155"/>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Clr>
                <a:srgbClr val="2675B4"/>
              </a:buClr>
              <a:buSzPts val="1800"/>
              <a:buFont typeface="Noto Sans Symbols"/>
              <a:buNone/>
              <a:defRPr b="0" i="0" sz="18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rgbClr val="2675B4"/>
              </a:buClr>
              <a:buSzPts val="1600"/>
              <a:buFont typeface="Noto Sans Symbols"/>
              <a:buNone/>
              <a:defRPr b="0" i="0" sz="16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5pPr>
            <a:lvl6pPr indent="-228600" lvl="5" marL="2743200" marR="0" rtl="0" algn="l">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6pPr>
            <a:lvl7pPr indent="-228600" lvl="6" marL="3200400" marR="0" rtl="0" algn="l">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7pPr>
            <a:lvl8pPr indent="-228600" lvl="7" marL="3657600" marR="0" rtl="0" algn="l">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8pPr>
            <a:lvl9pPr indent="-228600" lvl="8" marL="4114800" marR="0" rtl="0" algn="l">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9pPr>
          </a:lstStyle>
          <a:p/>
        </p:txBody>
      </p:sp>
      <p:sp>
        <p:nvSpPr>
          <p:cNvPr id="156" name="Shape 156"/>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57" name="Shape 157"/>
          <p:cNvSpPr txBox="1"/>
          <p:nvPr>
            <p:ph idx="12" type="sldNum"/>
          </p:nvPr>
        </p:nvSpPr>
        <p:spPr>
          <a:xfrm>
            <a:off x="7086600" y="4427934"/>
            <a:ext cx="1447800" cy="51420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58" name="Shape 158"/>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a:solidFill>
                  <a:srgbClr val="808080"/>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0" name="Shape 30"/>
        <p:cNvGrpSpPr/>
        <p:nvPr/>
      </p:nvGrpSpPr>
      <p:grpSpPr>
        <a:xfrm>
          <a:off x="0" y="0"/>
          <a:ext cx="0" cy="0"/>
          <a:chOff x="0" y="0"/>
          <a:chExt cx="0" cy="0"/>
        </a:xfrm>
      </p:grpSpPr>
      <p:sp>
        <p:nvSpPr>
          <p:cNvPr id="31" name="Shape 31"/>
          <p:cNvSpPr txBox="1"/>
          <p:nvPr>
            <p:ph type="title"/>
          </p:nvPr>
        </p:nvSpPr>
        <p:spPr>
          <a:xfrm rot="5400000">
            <a:off x="5686425" y="1438275"/>
            <a:ext cx="3714750" cy="1981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32" name="Shape 32"/>
          <p:cNvSpPr txBox="1"/>
          <p:nvPr>
            <p:ph idx="1" type="body"/>
          </p:nvPr>
        </p:nvSpPr>
        <p:spPr>
          <a:xfrm rot="5400000">
            <a:off x="1647825" y="-466725"/>
            <a:ext cx="3714750" cy="57912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33" name="Shape 33"/>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34" name="Shape 34"/>
          <p:cNvSpPr txBox="1"/>
          <p:nvPr>
            <p:ph idx="12" type="sldNum"/>
          </p:nvPr>
        </p:nvSpPr>
        <p:spPr>
          <a:xfrm>
            <a:off x="7086600" y="4427934"/>
            <a:ext cx="1447800" cy="51435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35" name="Shape 35"/>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0808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6" name="Shape 36"/>
        <p:cNvGrpSpPr/>
        <p:nvPr/>
      </p:nvGrpSpPr>
      <p:grpSpPr>
        <a:xfrm>
          <a:off x="0" y="0"/>
          <a:ext cx="0" cy="0"/>
          <a:chOff x="0" y="0"/>
          <a:chExt cx="0" cy="0"/>
        </a:xfrm>
      </p:grpSpPr>
      <p:sp>
        <p:nvSpPr>
          <p:cNvPr id="37" name="Shape 37"/>
          <p:cNvSpPr txBox="1"/>
          <p:nvPr>
            <p:ph type="title"/>
          </p:nvPr>
        </p:nvSpPr>
        <p:spPr>
          <a:xfrm>
            <a:off x="609600" y="571500"/>
            <a:ext cx="7924800" cy="51435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38" name="Shape 38"/>
          <p:cNvSpPr txBox="1"/>
          <p:nvPr>
            <p:ph idx="1" type="body"/>
          </p:nvPr>
        </p:nvSpPr>
        <p:spPr>
          <a:xfrm rot="5400000">
            <a:off x="3114675" y="-1133475"/>
            <a:ext cx="2914650" cy="79248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39" name="Shape 39"/>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40" name="Shape 40"/>
          <p:cNvSpPr txBox="1"/>
          <p:nvPr>
            <p:ph idx="12" type="sldNum"/>
          </p:nvPr>
        </p:nvSpPr>
        <p:spPr>
          <a:xfrm>
            <a:off x="7086600" y="4427934"/>
            <a:ext cx="1447800" cy="51435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1" name="Shape 41"/>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0808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2" name="Shape 42"/>
        <p:cNvGrpSpPr/>
        <p:nvPr/>
      </p:nvGrpSpPr>
      <p:grpSpPr>
        <a:xfrm>
          <a:off x="0" y="0"/>
          <a:ext cx="0" cy="0"/>
          <a:chOff x="0" y="0"/>
          <a:chExt cx="0" cy="0"/>
        </a:xfrm>
      </p:grpSpPr>
      <p:sp>
        <p:nvSpPr>
          <p:cNvPr id="43" name="Shape 43"/>
          <p:cNvSpPr txBox="1"/>
          <p:nvPr>
            <p:ph type="title"/>
          </p:nvPr>
        </p:nvSpPr>
        <p:spPr>
          <a:xfrm>
            <a:off x="1792288" y="3600450"/>
            <a:ext cx="5486400" cy="425053"/>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44" name="Shape 4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rgbClr val="2675B4"/>
              </a:buClr>
              <a:buSzPts val="32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rgbClr val="2675B4"/>
              </a:buClr>
              <a:buSzPts val="280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rgbClr val="2675B4"/>
              </a:buClr>
              <a:buSzPts val="240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rgbClr val="2675B4"/>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45" name="Shape 45"/>
          <p:cNvSpPr txBox="1"/>
          <p:nvPr>
            <p:ph idx="1" type="body"/>
          </p:nvPr>
        </p:nvSpPr>
        <p:spPr>
          <a:xfrm>
            <a:off x="1792288" y="4025503"/>
            <a:ext cx="5486400" cy="603646"/>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rgbClr val="2675B4"/>
              </a:buClr>
              <a:buSzPts val="1200"/>
              <a:buFont typeface="Noto Sans Symbols"/>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rgbClr val="2675B4"/>
              </a:buClr>
              <a:buSzPts val="1000"/>
              <a:buFont typeface="Noto Sans Symbols"/>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46" name="Shape 46"/>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47" name="Shape 47"/>
          <p:cNvSpPr txBox="1"/>
          <p:nvPr>
            <p:ph idx="12" type="sldNum"/>
          </p:nvPr>
        </p:nvSpPr>
        <p:spPr>
          <a:xfrm>
            <a:off x="7086600" y="4427934"/>
            <a:ext cx="1447800" cy="51435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8" name="Shape 48"/>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0808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9" name="Shape 49"/>
        <p:cNvGrpSpPr/>
        <p:nvPr/>
      </p:nvGrpSpPr>
      <p:grpSpPr>
        <a:xfrm>
          <a:off x="0" y="0"/>
          <a:ext cx="0" cy="0"/>
          <a:chOff x="0" y="0"/>
          <a:chExt cx="0" cy="0"/>
        </a:xfrm>
      </p:grpSpPr>
      <p:sp>
        <p:nvSpPr>
          <p:cNvPr id="50" name="Shape 50"/>
          <p:cNvSpPr txBox="1"/>
          <p:nvPr>
            <p:ph type="title"/>
          </p:nvPr>
        </p:nvSpPr>
        <p:spPr>
          <a:xfrm>
            <a:off x="457200" y="204788"/>
            <a:ext cx="3008313" cy="871537"/>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51" name="Shape 51"/>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rgbClr val="2675B4"/>
              </a:buClr>
              <a:buSzPts val="3200"/>
              <a:buFont typeface="Noto Sans Symbols"/>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rgbClr val="2675B4"/>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2" name="Shape 52"/>
          <p:cNvSpPr txBox="1"/>
          <p:nvPr>
            <p:ph idx="2" type="body"/>
          </p:nvPr>
        </p:nvSpPr>
        <p:spPr>
          <a:xfrm>
            <a:off x="457200" y="1076325"/>
            <a:ext cx="3008313" cy="3518297"/>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rgbClr val="2675B4"/>
              </a:buClr>
              <a:buSzPts val="1400"/>
              <a:buFont typeface="Noto Sans Symbols"/>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rgbClr val="2675B4"/>
              </a:buClr>
              <a:buSzPts val="1200"/>
              <a:buFont typeface="Noto Sans Symbols"/>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rgbClr val="2675B4"/>
              </a:buClr>
              <a:buSzPts val="1000"/>
              <a:buFont typeface="Noto Sans Symbols"/>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rgbClr val="2675B4"/>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53" name="Shape 53"/>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54" name="Shape 54"/>
          <p:cNvSpPr txBox="1"/>
          <p:nvPr>
            <p:ph idx="12" type="sldNum"/>
          </p:nvPr>
        </p:nvSpPr>
        <p:spPr>
          <a:xfrm>
            <a:off x="7086600" y="4427934"/>
            <a:ext cx="1447800" cy="51435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5" name="Shape 55"/>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0808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Shape 57"/>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58" name="Shape 58"/>
          <p:cNvSpPr txBox="1"/>
          <p:nvPr>
            <p:ph idx="12" type="sldNum"/>
          </p:nvPr>
        </p:nvSpPr>
        <p:spPr>
          <a:xfrm>
            <a:off x="7086600" y="4427934"/>
            <a:ext cx="1447800" cy="51435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9" name="Shape 59"/>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0808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Shape 61"/>
          <p:cNvSpPr txBox="1"/>
          <p:nvPr>
            <p:ph type="title"/>
          </p:nvPr>
        </p:nvSpPr>
        <p:spPr>
          <a:xfrm>
            <a:off x="609600" y="571500"/>
            <a:ext cx="7924800" cy="51435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62" name="Shape 62"/>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63" name="Shape 63"/>
          <p:cNvSpPr txBox="1"/>
          <p:nvPr>
            <p:ph idx="12" type="sldNum"/>
          </p:nvPr>
        </p:nvSpPr>
        <p:spPr>
          <a:xfrm>
            <a:off x="7086600" y="4427934"/>
            <a:ext cx="1447800" cy="51435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64" name="Shape 64"/>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0808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5" name="Shape 65"/>
        <p:cNvGrpSpPr/>
        <p:nvPr/>
      </p:nvGrpSpPr>
      <p:grpSpPr>
        <a:xfrm>
          <a:off x="0" y="0"/>
          <a:ext cx="0" cy="0"/>
          <a:chOff x="0" y="0"/>
          <a:chExt cx="0" cy="0"/>
        </a:xfrm>
      </p:grpSpPr>
      <p:sp>
        <p:nvSpPr>
          <p:cNvPr id="66" name="Shape 66"/>
          <p:cNvSpPr txBox="1"/>
          <p:nvPr>
            <p:ph type="title"/>
          </p:nvPr>
        </p:nvSpPr>
        <p:spPr>
          <a:xfrm>
            <a:off x="457200" y="205978"/>
            <a:ext cx="8229600" cy="85725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67" name="Shape 67"/>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rgbClr val="2675B4"/>
              </a:buClr>
              <a:buSzPts val="2400"/>
              <a:buFont typeface="Noto Sans Symbols"/>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rgbClr val="2675B4"/>
              </a:buClr>
              <a:buSzPts val="2000"/>
              <a:buFont typeface="Noto Sans Symbols"/>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2675B4"/>
              </a:buClr>
              <a:buSzPts val="1800"/>
              <a:buFont typeface="Noto Sans Symbols"/>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68" name="Shape 68"/>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69" name="Shape 69"/>
          <p:cNvSpPr txBox="1"/>
          <p:nvPr>
            <p:ph idx="3" type="body"/>
          </p:nvPr>
        </p:nvSpPr>
        <p:spPr>
          <a:xfrm>
            <a:off x="4645025" y="1151335"/>
            <a:ext cx="4041775" cy="47982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rgbClr val="2675B4"/>
              </a:buClr>
              <a:buSzPts val="2400"/>
              <a:buFont typeface="Noto Sans Symbols"/>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rgbClr val="2675B4"/>
              </a:buClr>
              <a:buSzPts val="2000"/>
              <a:buFont typeface="Noto Sans Symbols"/>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2675B4"/>
              </a:buClr>
              <a:buSzPts val="1800"/>
              <a:buFont typeface="Noto Sans Symbols"/>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rgbClr val="2675B4"/>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70" name="Shape 70"/>
          <p:cNvSpPr txBox="1"/>
          <p:nvPr>
            <p:ph idx="4" type="body"/>
          </p:nvPr>
        </p:nvSpPr>
        <p:spPr>
          <a:xfrm>
            <a:off x="4645025" y="1631156"/>
            <a:ext cx="4041775" cy="2963466"/>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rgbClr val="2675B4"/>
              </a:buClr>
              <a:buSzPts val="2000"/>
              <a:buFont typeface="Noto Sans Symbols"/>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rgbClr val="2675B4"/>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71" name="Shape 71"/>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72" name="Shape 72"/>
          <p:cNvSpPr txBox="1"/>
          <p:nvPr>
            <p:ph idx="12" type="sldNum"/>
          </p:nvPr>
        </p:nvSpPr>
        <p:spPr>
          <a:xfrm>
            <a:off x="7086600" y="4427934"/>
            <a:ext cx="1447800" cy="51435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73" name="Shape 73"/>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0808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nvSpPr>
        <p:spPr>
          <a:xfrm>
            <a:off x="0" y="-57150"/>
            <a:ext cx="9144000" cy="4343400"/>
          </a:xfrm>
          <a:prstGeom prst="rect">
            <a:avLst/>
          </a:prstGeom>
          <a:gradFill>
            <a:gsLst>
              <a:gs pos="0">
                <a:schemeClr val="dk1"/>
              </a:gs>
              <a:gs pos="100000">
                <a:srgbClr val="333333"/>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sp>
        <p:nvSpPr>
          <p:cNvPr id="7" name="Shape 7"/>
          <p:cNvSpPr txBox="1"/>
          <p:nvPr/>
        </p:nvSpPr>
        <p:spPr>
          <a:xfrm>
            <a:off x="0" y="4229100"/>
            <a:ext cx="9144000" cy="914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cxnSp>
        <p:nvCxnSpPr>
          <p:cNvPr id="8" name="Shape 8"/>
          <p:cNvCxnSpPr/>
          <p:nvPr/>
        </p:nvCxnSpPr>
        <p:spPr>
          <a:xfrm>
            <a:off x="0" y="4229100"/>
            <a:ext cx="9144000" cy="0"/>
          </a:xfrm>
          <a:prstGeom prst="straightConnector1">
            <a:avLst/>
          </a:prstGeom>
          <a:noFill/>
          <a:ln cap="flat" cmpd="sng" w="9525">
            <a:solidFill>
              <a:srgbClr val="4D4D4D"/>
            </a:solidFill>
            <a:prstDash val="solid"/>
            <a:miter lim="800000"/>
            <a:headEnd len="sm" w="sm" type="none"/>
            <a:tailEnd len="sm" w="sm" type="none"/>
          </a:ln>
        </p:spPr>
      </p:cxnSp>
      <p:pic>
        <p:nvPicPr>
          <p:cNvPr id="9" name="Shape 9"/>
          <p:cNvPicPr preferRelativeResize="0"/>
          <p:nvPr/>
        </p:nvPicPr>
        <p:blipFill rotWithShape="1">
          <a:blip r:embed="rId1">
            <a:alphaModFix/>
          </a:blip>
          <a:srcRect b="0" l="0" r="0" t="0"/>
          <a:stretch/>
        </p:blipFill>
        <p:spPr>
          <a:xfrm>
            <a:off x="4038600" y="4514850"/>
            <a:ext cx="726281" cy="326231"/>
          </a:xfrm>
          <a:prstGeom prst="rect">
            <a:avLst/>
          </a:prstGeom>
          <a:noFill/>
          <a:ln>
            <a:noFill/>
          </a:ln>
        </p:spPr>
      </p:pic>
      <p:sp>
        <p:nvSpPr>
          <p:cNvPr id="10" name="Shape 10"/>
          <p:cNvSpPr txBox="1"/>
          <p:nvPr>
            <p:ph type="title"/>
          </p:nvPr>
        </p:nvSpPr>
        <p:spPr>
          <a:xfrm>
            <a:off x="609600" y="571500"/>
            <a:ext cx="7924800" cy="51435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11" name="Shape 11"/>
          <p:cNvSpPr txBox="1"/>
          <p:nvPr>
            <p:ph idx="1" type="body"/>
          </p:nvPr>
        </p:nvSpPr>
        <p:spPr>
          <a:xfrm>
            <a:off x="609600" y="1371600"/>
            <a:ext cx="7924800" cy="291465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 name="Shape 15"/>
        <p:cNvGrpSpPr/>
        <p:nvPr/>
      </p:nvGrpSpPr>
      <p:grpSpPr>
        <a:xfrm>
          <a:off x="0" y="0"/>
          <a:ext cx="0" cy="0"/>
          <a:chOff x="0" y="0"/>
          <a:chExt cx="0" cy="0"/>
        </a:xfrm>
      </p:grpSpPr>
      <p:sp>
        <p:nvSpPr>
          <p:cNvPr id="16" name="Shape 16"/>
          <p:cNvSpPr txBox="1"/>
          <p:nvPr/>
        </p:nvSpPr>
        <p:spPr>
          <a:xfrm>
            <a:off x="0" y="-32146"/>
            <a:ext cx="9144000" cy="260747"/>
          </a:xfrm>
          <a:prstGeom prst="rect">
            <a:avLst/>
          </a:prstGeom>
          <a:gradFill>
            <a:gsLst>
              <a:gs pos="0">
                <a:srgbClr val="33333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sp>
        <p:nvSpPr>
          <p:cNvPr id="17" name="Shape 17"/>
          <p:cNvSpPr txBox="1"/>
          <p:nvPr>
            <p:ph type="title"/>
          </p:nvPr>
        </p:nvSpPr>
        <p:spPr>
          <a:xfrm>
            <a:off x="609600" y="571500"/>
            <a:ext cx="7924800" cy="51435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18" name="Shape 18"/>
          <p:cNvSpPr txBox="1"/>
          <p:nvPr>
            <p:ph idx="1" type="body"/>
          </p:nvPr>
        </p:nvSpPr>
        <p:spPr>
          <a:xfrm>
            <a:off x="609600" y="1371600"/>
            <a:ext cx="7924800" cy="291465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9" name="Shape 19"/>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20" name="Shape 20"/>
          <p:cNvSpPr txBox="1"/>
          <p:nvPr>
            <p:ph idx="12" type="sldNum"/>
          </p:nvPr>
        </p:nvSpPr>
        <p:spPr>
          <a:xfrm>
            <a:off x="7086600" y="4427934"/>
            <a:ext cx="1447800" cy="51435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cap="none" strike="noStrik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1400">
              <a:solidFill>
                <a:srgbClr val="000000"/>
              </a:solidFill>
            </a:endParaRPr>
          </a:p>
        </p:txBody>
      </p:sp>
      <p:sp>
        <p:nvSpPr>
          <p:cNvPr id="21" name="Shape 21"/>
          <p:cNvSpPr txBox="1"/>
          <p:nvPr/>
        </p:nvSpPr>
        <p:spPr>
          <a:xfrm>
            <a:off x="609600" y="1143000"/>
            <a:ext cx="7924800" cy="20597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b="1" i="0" lang="en" sz="1200" u="none" cap="none" strike="noStrike">
                <a:solidFill>
                  <a:schemeClr val="lt1"/>
                </a:solidFill>
                <a:latin typeface="Arial"/>
                <a:ea typeface="Arial"/>
                <a:cs typeface="Arial"/>
                <a:sym typeface="Arial"/>
              </a:rPr>
              <a:t>Boston University</a:t>
            </a:r>
            <a:r>
              <a:rPr b="0" i="0" lang="en" sz="1200" u="none" cap="none" strike="noStrike">
                <a:solidFill>
                  <a:schemeClr val="lt1"/>
                </a:solidFill>
                <a:latin typeface="Arial"/>
                <a:ea typeface="Arial"/>
                <a:cs typeface="Arial"/>
                <a:sym typeface="Arial"/>
              </a:rPr>
              <a:t> Slideshow Title Goes Here</a:t>
            </a:r>
            <a:endParaRPr b="0" i="0" sz="1400" u="none" cap="none" strike="noStrike">
              <a:solidFill>
                <a:srgbClr val="000000"/>
              </a:solidFill>
              <a:latin typeface="Arial"/>
              <a:ea typeface="Arial"/>
              <a:cs typeface="Arial"/>
              <a:sym typeface="Arial"/>
            </a:endParaRPr>
          </a:p>
        </p:txBody>
      </p:sp>
      <p:sp>
        <p:nvSpPr>
          <p:cNvPr id="22" name="Shape 22"/>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0808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pic>
        <p:nvPicPr>
          <p:cNvPr descr="ece_sub_sig.png" id="23" name="Shape 23"/>
          <p:cNvPicPr preferRelativeResize="0"/>
          <p:nvPr/>
        </p:nvPicPr>
        <p:blipFill rotWithShape="1">
          <a:blip r:embed="rId1">
            <a:alphaModFix/>
          </a:blip>
          <a:srcRect b="0" l="0" r="0" t="0"/>
          <a:stretch/>
        </p:blipFill>
        <p:spPr>
          <a:xfrm>
            <a:off x="609600" y="4572000"/>
            <a:ext cx="4023122" cy="2738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7" name="Shape 87"/>
        <p:cNvGrpSpPr/>
        <p:nvPr/>
      </p:nvGrpSpPr>
      <p:grpSpPr>
        <a:xfrm>
          <a:off x="0" y="0"/>
          <a:ext cx="0" cy="0"/>
          <a:chOff x="0" y="0"/>
          <a:chExt cx="0" cy="0"/>
        </a:xfrm>
      </p:grpSpPr>
      <p:sp>
        <p:nvSpPr>
          <p:cNvPr id="88" name="Shape 88"/>
          <p:cNvSpPr txBox="1"/>
          <p:nvPr/>
        </p:nvSpPr>
        <p:spPr>
          <a:xfrm>
            <a:off x="0" y="-32146"/>
            <a:ext cx="9144000" cy="260700"/>
          </a:xfrm>
          <a:prstGeom prst="rect">
            <a:avLst/>
          </a:prstGeom>
          <a:gradFill>
            <a:gsLst>
              <a:gs pos="0">
                <a:srgbClr val="333333"/>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a:ea typeface="Times"/>
              <a:cs typeface="Times"/>
              <a:sym typeface="Times"/>
            </a:endParaRPr>
          </a:p>
        </p:txBody>
      </p:sp>
      <p:sp>
        <p:nvSpPr>
          <p:cNvPr id="89" name="Shape 89"/>
          <p:cNvSpPr txBox="1"/>
          <p:nvPr>
            <p:ph type="title"/>
          </p:nvPr>
        </p:nvSpPr>
        <p:spPr>
          <a:xfrm>
            <a:off x="609600" y="571500"/>
            <a:ext cx="7924800" cy="514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90" name="Shape 90"/>
          <p:cNvSpPr txBox="1"/>
          <p:nvPr>
            <p:ph idx="1" type="body"/>
          </p:nvPr>
        </p:nvSpPr>
        <p:spPr>
          <a:xfrm>
            <a:off x="609600" y="1371600"/>
            <a:ext cx="7924800" cy="2914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609600" y="0"/>
            <a:ext cx="5105400" cy="22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92" name="Shape 92"/>
          <p:cNvSpPr txBox="1"/>
          <p:nvPr>
            <p:ph idx="12" type="sldNum"/>
          </p:nvPr>
        </p:nvSpPr>
        <p:spPr>
          <a:xfrm>
            <a:off x="7086600" y="4427934"/>
            <a:ext cx="1447800" cy="514200"/>
          </a:xfrm>
          <a:prstGeom prst="rect">
            <a:avLst/>
          </a:prstGeom>
          <a:noFill/>
          <a:ln>
            <a:noFill/>
          </a:ln>
        </p:spPr>
        <p:txBody>
          <a:bodyPr anchorCtr="0" anchor="t" bIns="0" lIns="91425" spcFirstLastPara="1" rIns="91425" wrap="square" tIns="0">
            <a:noAutofit/>
          </a:bodyPr>
          <a:lstStyle>
            <a:lvl1pPr indent="0" lvl="0"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D9D9D9"/>
              </a:buClr>
              <a:buSzPts val="4400"/>
              <a:buFont typeface="Arial"/>
              <a:buNone/>
              <a:defRPr b="1" i="0" sz="4400" u="none">
                <a:solidFill>
                  <a:srgbClr val="D9D9D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1400">
              <a:solidFill>
                <a:srgbClr val="000000"/>
              </a:solidFill>
            </a:endParaRPr>
          </a:p>
        </p:txBody>
      </p:sp>
      <p:sp>
        <p:nvSpPr>
          <p:cNvPr id="93" name="Shape 93"/>
          <p:cNvSpPr txBox="1"/>
          <p:nvPr/>
        </p:nvSpPr>
        <p:spPr>
          <a:xfrm>
            <a:off x="609600" y="1143000"/>
            <a:ext cx="7924800" cy="20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b="1" i="0" lang="en" sz="1200" u="none">
                <a:solidFill>
                  <a:schemeClr val="lt1"/>
                </a:solidFill>
                <a:latin typeface="Arial"/>
                <a:ea typeface="Arial"/>
                <a:cs typeface="Arial"/>
                <a:sym typeface="Arial"/>
              </a:rPr>
              <a:t>Boston University</a:t>
            </a:r>
            <a:r>
              <a:rPr b="0" i="0" lang="en" sz="1200" u="none">
                <a:solidFill>
                  <a:schemeClr val="lt1"/>
                </a:solidFill>
                <a:latin typeface="Arial"/>
                <a:ea typeface="Arial"/>
                <a:cs typeface="Arial"/>
                <a:sym typeface="Arial"/>
              </a:rPr>
              <a:t> Slideshow Title Goes Here</a:t>
            </a:r>
            <a:endParaRPr/>
          </a:p>
        </p:txBody>
      </p:sp>
      <p:sp>
        <p:nvSpPr>
          <p:cNvPr id="94" name="Shape 94"/>
          <p:cNvSpPr txBox="1"/>
          <p:nvPr>
            <p:ph idx="10" type="dt"/>
          </p:nvPr>
        </p:nvSpPr>
        <p:spPr>
          <a:xfrm>
            <a:off x="6629400" y="0"/>
            <a:ext cx="1905000" cy="2286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a:solidFill>
                  <a:srgbClr val="808080"/>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pic>
        <p:nvPicPr>
          <p:cNvPr descr="ece_sub_sig.png" id="95" name="Shape 95"/>
          <p:cNvPicPr preferRelativeResize="0"/>
          <p:nvPr/>
        </p:nvPicPr>
        <p:blipFill rotWithShape="1">
          <a:blip r:embed="rId1">
            <a:alphaModFix/>
          </a:blip>
          <a:srcRect b="0" l="0" r="0" t="0"/>
          <a:stretch/>
        </p:blipFill>
        <p:spPr>
          <a:xfrm>
            <a:off x="609600" y="4572000"/>
            <a:ext cx="4023122" cy="2738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reference.digilentinc.com/_media/nexys:nexys3:nexys3_rm.pdf" TargetMode="External"/><Relationship Id="rId4" Type="http://schemas.openxmlformats.org/officeDocument/2006/relationships/hyperlink" Target="https://www.raspberrypi.org/documentation/hardware/raspberrypi/schematics/rpi-3bplus_reduced_schematic.pdf" TargetMode="External"/><Relationship Id="rId9" Type="http://schemas.openxmlformats.org/officeDocument/2006/relationships/hyperlink" Target="https://www.xilinx.com/support/documentation/user_guides/ug585-Zynq-7000-TRM.pdf" TargetMode="External"/><Relationship Id="rId5" Type="http://schemas.openxmlformats.org/officeDocument/2006/relationships/hyperlink" Target="https://github.com/rellimmot/Sony-IMX219-Raspberry-Pi-V2-CMOS/blob/master/RASPBERRY%20PI%20CAMERA%20V2%20DATASHEET%20IMX219PQH5_7.0.0_Datasheet_XXX.PDF" TargetMode="External"/><Relationship Id="rId6" Type="http://schemas.openxmlformats.org/officeDocument/2006/relationships/hyperlink" Target="http://electronix.ru/forum/index.php?act=Attach&amp;type=post&amp;id=67362" TargetMode="External"/><Relationship Id="rId7" Type="http://schemas.openxmlformats.org/officeDocument/2006/relationships/hyperlink" Target="https://www.nxp.com/docs/en/user-guide/UM10204.pdf" TargetMode="External"/><Relationship Id="rId8" Type="http://schemas.openxmlformats.org/officeDocument/2006/relationships/hyperlink" Target="http://www.stm32circle.com/resources/Datasheets/16mb_burst_cr1_0_p23z.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www.youtube.com/watch?v=3Q41ye68FYM" TargetMode="External"/><Relationship Id="rId5"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3" name="Shape 163"/>
        <p:cNvGrpSpPr/>
        <p:nvPr/>
      </p:nvGrpSpPr>
      <p:grpSpPr>
        <a:xfrm>
          <a:off x="0" y="0"/>
          <a:ext cx="0" cy="0"/>
          <a:chOff x="0" y="0"/>
          <a:chExt cx="0" cy="0"/>
        </a:xfrm>
      </p:grpSpPr>
      <p:sp>
        <p:nvSpPr>
          <p:cNvPr id="164" name="Shape 164"/>
          <p:cNvSpPr txBox="1"/>
          <p:nvPr>
            <p:ph type="ctrTitle"/>
          </p:nvPr>
        </p:nvSpPr>
        <p:spPr>
          <a:xfrm>
            <a:off x="0" y="897975"/>
            <a:ext cx="9144000" cy="100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 sz="4800" u="none" cap="none" strike="noStrike">
                <a:solidFill>
                  <a:srgbClr val="FFFFFF"/>
                </a:solidFill>
                <a:latin typeface="Arial"/>
                <a:ea typeface="Arial"/>
                <a:cs typeface="Arial"/>
                <a:sym typeface="Arial"/>
              </a:rPr>
              <a:t>Microfluidics Image Processing</a:t>
            </a:r>
            <a:endParaRPr b="0" i="0" sz="4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chemeClr val="lt1"/>
              </a:solidFill>
              <a:latin typeface="Arial"/>
              <a:ea typeface="Arial"/>
              <a:cs typeface="Arial"/>
              <a:sym typeface="Arial"/>
            </a:endParaRPr>
          </a:p>
        </p:txBody>
      </p:sp>
      <p:sp>
        <p:nvSpPr>
          <p:cNvPr id="165" name="Shape 165"/>
          <p:cNvSpPr txBox="1"/>
          <p:nvPr>
            <p:ph idx="1" type="subTitle"/>
          </p:nvPr>
        </p:nvSpPr>
        <p:spPr>
          <a:xfrm>
            <a:off x="1371600" y="1562100"/>
            <a:ext cx="6400800" cy="24972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500"/>
              </a:spcBef>
              <a:spcAft>
                <a:spcPts val="0"/>
              </a:spcAft>
              <a:buClr>
                <a:schemeClr val="dk1"/>
              </a:buClr>
              <a:buSzPts val="1100"/>
              <a:buFont typeface="Arial"/>
              <a:buNone/>
            </a:pPr>
            <a:r>
              <a:rPr b="0" i="0" lang="en" sz="2400" u="none" cap="none" strike="noStrike">
                <a:solidFill>
                  <a:srgbClr val="CCCCCC"/>
                </a:solidFill>
                <a:latin typeface="Arial"/>
                <a:ea typeface="Arial"/>
                <a:cs typeface="Arial"/>
                <a:sym typeface="Arial"/>
              </a:rPr>
              <a:t>Camera and the Micronauts:</a:t>
            </a:r>
            <a:endParaRPr b="0" i="0" sz="2400" u="none" cap="none" strike="noStrike">
              <a:solidFill>
                <a:srgbClr val="CCCCCC"/>
              </a:solidFill>
              <a:latin typeface="Arial"/>
              <a:ea typeface="Arial"/>
              <a:cs typeface="Arial"/>
              <a:sym typeface="Arial"/>
            </a:endParaRPr>
          </a:p>
          <a:p>
            <a:pPr indent="0" lvl="0" marL="0" marR="0" rtl="0" algn="ctr">
              <a:lnSpc>
                <a:spcPct val="120000"/>
              </a:lnSpc>
              <a:spcBef>
                <a:spcPts val="500"/>
              </a:spcBef>
              <a:spcAft>
                <a:spcPts val="0"/>
              </a:spcAft>
              <a:buClr>
                <a:schemeClr val="dk1"/>
              </a:buClr>
              <a:buSzPts val="1100"/>
              <a:buFont typeface="Arial"/>
              <a:buNone/>
            </a:pPr>
            <a:r>
              <a:rPr b="0" i="0" lang="en" sz="2400" u="none" cap="none" strike="noStrike">
                <a:solidFill>
                  <a:srgbClr val="CCCCCC"/>
                </a:solidFill>
                <a:latin typeface="Arial"/>
                <a:ea typeface="Arial"/>
                <a:cs typeface="Arial"/>
                <a:sym typeface="Arial"/>
              </a:rPr>
              <a:t>Josh Wildey</a:t>
            </a:r>
            <a:endParaRPr b="0" i="0" sz="2400" u="none" cap="none" strike="noStrike">
              <a:solidFill>
                <a:srgbClr val="CCCCCC"/>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0" i="0" lang="en" sz="2400" u="none" cap="none" strike="noStrike">
                <a:solidFill>
                  <a:srgbClr val="CCCCCC"/>
                </a:solidFill>
                <a:latin typeface="Arial"/>
                <a:ea typeface="Arial"/>
                <a:cs typeface="Arial"/>
                <a:sym typeface="Arial"/>
              </a:rPr>
              <a:t>Shane Mccormack</a:t>
            </a:r>
            <a:endParaRPr b="0" i="0" sz="2400" u="none" cap="none" strike="noStrike">
              <a:solidFill>
                <a:srgbClr val="CCCCCC"/>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0" i="0" lang="en" sz="2400" u="none" cap="none" strike="noStrike">
                <a:solidFill>
                  <a:srgbClr val="CCCCCC"/>
                </a:solidFill>
                <a:latin typeface="Arial"/>
                <a:ea typeface="Arial"/>
                <a:cs typeface="Arial"/>
                <a:sym typeface="Arial"/>
              </a:rPr>
              <a:t>Honghao Zheng</a:t>
            </a:r>
            <a:endParaRPr b="0" i="0" sz="2400" u="none" cap="none" strike="noStrike">
              <a:solidFill>
                <a:srgbClr val="CCCCCC"/>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0" i="0" lang="en" sz="2400" u="none" cap="none" strike="noStrike">
                <a:solidFill>
                  <a:srgbClr val="CCCCCC"/>
                </a:solidFill>
                <a:latin typeface="Arial"/>
                <a:ea typeface="Arial"/>
                <a:cs typeface="Arial"/>
                <a:sym typeface="Arial"/>
              </a:rPr>
              <a:t>Josh Lippai</a:t>
            </a:r>
            <a:endParaRPr b="0" i="0" sz="2400" u="none" cap="none" strike="noStrike">
              <a:solidFill>
                <a:srgbClr val="CCCCCC"/>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2675B4"/>
              </a:buClr>
              <a:buSzPts val="2400"/>
              <a:buFont typeface="Noto Sans Symbols"/>
              <a:buNone/>
            </a:pPr>
            <a:r>
              <a:t/>
            </a:r>
            <a:endParaRPr b="0" i="0" sz="2400" u="none" cap="none" strike="noStrike">
              <a:solidFill>
                <a:srgbClr val="CCCCCC"/>
              </a:solidFill>
              <a:latin typeface="Arial"/>
              <a:ea typeface="Arial"/>
              <a:cs typeface="Arial"/>
              <a:sym typeface="Arial"/>
            </a:endParaRPr>
          </a:p>
        </p:txBody>
      </p:sp>
      <p:pic>
        <p:nvPicPr>
          <p:cNvPr id="166" name="Shape 166"/>
          <p:cNvPicPr preferRelativeResize="0"/>
          <p:nvPr/>
        </p:nvPicPr>
        <p:blipFill rotWithShape="1">
          <a:blip r:embed="rId3">
            <a:alphaModFix/>
          </a:blip>
          <a:srcRect b="0" l="0" r="0" t="0"/>
          <a:stretch/>
        </p:blipFill>
        <p:spPr>
          <a:xfrm>
            <a:off x="6667999" y="3596727"/>
            <a:ext cx="2475999" cy="1546775"/>
          </a:xfrm>
          <a:prstGeom prst="rect">
            <a:avLst/>
          </a:prstGeom>
          <a:noFill/>
          <a:ln>
            <a:noFill/>
          </a:ln>
        </p:spPr>
      </p:pic>
      <p:pic>
        <p:nvPicPr>
          <p:cNvPr id="167" name="Shape 167"/>
          <p:cNvPicPr preferRelativeResize="0"/>
          <p:nvPr/>
        </p:nvPicPr>
        <p:blipFill rotWithShape="1">
          <a:blip r:embed="rId4">
            <a:alphaModFix/>
          </a:blip>
          <a:srcRect b="0" l="0" r="0" t="0"/>
          <a:stretch/>
        </p:blipFill>
        <p:spPr>
          <a:xfrm>
            <a:off x="0" y="3955675"/>
            <a:ext cx="3296225" cy="1187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24" name="Shape 324"/>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5" name="Shape 325"/>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326" name="Shape 326"/>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latin typeface="Arial"/>
                <a:ea typeface="Arial"/>
                <a:cs typeface="Arial"/>
                <a:sym typeface="Arial"/>
              </a:rPr>
              <a:t>Design Tradeoffs - Memory</a:t>
            </a:r>
            <a:endParaRPr b="1" i="0" sz="3600" u="none" cap="none" strike="noStrike">
              <a:solidFill>
                <a:schemeClr val="dk1"/>
              </a:solidFill>
              <a:latin typeface="Arial"/>
              <a:ea typeface="Arial"/>
              <a:cs typeface="Arial"/>
              <a:sym typeface="Arial"/>
            </a:endParaRPr>
          </a:p>
        </p:txBody>
      </p:sp>
      <p:sp>
        <p:nvSpPr>
          <p:cNvPr id="327" name="Shape 327"/>
          <p:cNvSpPr txBox="1"/>
          <p:nvPr>
            <p:ph idx="1" type="body"/>
          </p:nvPr>
        </p:nvSpPr>
        <p:spPr>
          <a:xfrm>
            <a:off x="533400" y="895200"/>
            <a:ext cx="3963600" cy="3723000"/>
          </a:xfrm>
          <a:prstGeom prst="rect">
            <a:avLst/>
          </a:prstGeom>
          <a:noFill/>
          <a:ln>
            <a:noFill/>
          </a:ln>
        </p:spPr>
        <p:txBody>
          <a:bodyPr anchorCtr="0" anchor="t" bIns="45700" lIns="91425" spcFirstLastPara="1" rIns="91425" wrap="square" tIns="45700">
            <a:noAutofit/>
          </a:bodyPr>
          <a:lstStyle/>
          <a:p>
            <a:pPr indent="-304800" lvl="0" marL="323999" marR="0" rtl="0" algn="l">
              <a:lnSpc>
                <a:spcPct val="100000"/>
              </a:lnSpc>
              <a:spcBef>
                <a:spcPts val="500"/>
              </a:spcBef>
              <a:spcAft>
                <a:spcPts val="0"/>
              </a:spcAft>
              <a:buClr>
                <a:srgbClr val="FF0000"/>
              </a:buClr>
              <a:buSzPts val="1800"/>
              <a:buFont typeface="Noto Sans Symbols"/>
              <a:buChar char="▪"/>
            </a:pPr>
            <a:r>
              <a:rPr lang="en" sz="1800"/>
              <a:t>Nexys3</a:t>
            </a:r>
            <a:endParaRPr sz="1800"/>
          </a:p>
          <a:p>
            <a:pPr indent="-342900" lvl="1" marL="914400" marR="0" rtl="0" algn="l">
              <a:lnSpc>
                <a:spcPct val="100000"/>
              </a:lnSpc>
              <a:spcBef>
                <a:spcPts val="500"/>
              </a:spcBef>
              <a:spcAft>
                <a:spcPts val="0"/>
              </a:spcAft>
              <a:buClr>
                <a:srgbClr val="FF0000"/>
              </a:buClr>
              <a:buSzPts val="1800"/>
              <a:buChar char="▪"/>
            </a:pPr>
            <a:r>
              <a:rPr lang="en"/>
              <a:t>BRAM - not enough</a:t>
            </a:r>
            <a:endParaRPr/>
          </a:p>
          <a:p>
            <a:pPr indent="-342900" lvl="1" marL="914400" marR="0" rtl="0" algn="l">
              <a:lnSpc>
                <a:spcPct val="100000"/>
              </a:lnSpc>
              <a:spcBef>
                <a:spcPts val="500"/>
              </a:spcBef>
              <a:spcAft>
                <a:spcPts val="0"/>
              </a:spcAft>
              <a:buClr>
                <a:srgbClr val="FF0000"/>
              </a:buClr>
              <a:buSzPts val="1800"/>
              <a:buChar char="▪"/>
            </a:pPr>
            <a:r>
              <a:rPr lang="en"/>
              <a:t>Cellular RAM - too slow, single port</a:t>
            </a:r>
            <a:endParaRPr/>
          </a:p>
          <a:p>
            <a:pPr indent="-342900" lvl="1" marL="914400" marR="0" rtl="0" algn="l">
              <a:lnSpc>
                <a:spcPct val="100000"/>
              </a:lnSpc>
              <a:spcBef>
                <a:spcPts val="500"/>
              </a:spcBef>
              <a:spcAft>
                <a:spcPts val="0"/>
              </a:spcAft>
              <a:buClr>
                <a:srgbClr val="FF0000"/>
              </a:buClr>
              <a:buSzPts val="1800"/>
              <a:buChar char="▪"/>
            </a:pPr>
            <a:r>
              <a:rPr lang="en"/>
              <a:t>Parallel PCM - too slow, single port</a:t>
            </a:r>
            <a:endParaRPr/>
          </a:p>
          <a:p>
            <a:pPr indent="-342900" lvl="1" marL="914400" marR="0" rtl="0" algn="l">
              <a:lnSpc>
                <a:spcPct val="100000"/>
              </a:lnSpc>
              <a:spcBef>
                <a:spcPts val="500"/>
              </a:spcBef>
              <a:spcAft>
                <a:spcPts val="0"/>
              </a:spcAft>
              <a:buClr>
                <a:srgbClr val="FF0000"/>
              </a:buClr>
              <a:buSzPts val="1800"/>
              <a:buChar char="▪"/>
            </a:pPr>
            <a:r>
              <a:rPr lang="en"/>
              <a:t>Serial PCM - 1 bit bus</a:t>
            </a:r>
            <a:endParaRPr/>
          </a:p>
          <a:p>
            <a:pPr indent="-304800" lvl="0" marL="323999" marR="0" rtl="0" algn="l">
              <a:lnSpc>
                <a:spcPct val="100000"/>
              </a:lnSpc>
              <a:spcBef>
                <a:spcPts val="500"/>
              </a:spcBef>
              <a:spcAft>
                <a:spcPts val="0"/>
              </a:spcAft>
              <a:buClr>
                <a:srgbClr val="FF0000"/>
              </a:buClr>
              <a:buSzPts val="1800"/>
              <a:buFont typeface="Noto Sans Symbols"/>
              <a:buChar char="▪"/>
            </a:pPr>
            <a:r>
              <a:rPr lang="en" sz="1800"/>
              <a:t>No good options</a:t>
            </a:r>
            <a:endParaRPr sz="1800"/>
          </a:p>
          <a:p>
            <a:pPr indent="-190500" lvl="0" marL="323999"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90500" lvl="0" marL="323999"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328" name="Shape 328"/>
          <p:cNvPicPr preferRelativeResize="0"/>
          <p:nvPr/>
        </p:nvPicPr>
        <p:blipFill>
          <a:blip r:embed="rId3">
            <a:alphaModFix/>
          </a:blip>
          <a:stretch>
            <a:fillRect/>
          </a:stretch>
        </p:blipFill>
        <p:spPr>
          <a:xfrm>
            <a:off x="4701775" y="1068300"/>
            <a:ext cx="3797159" cy="3359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35" name="Shape 335"/>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36" name="Shape 336"/>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337" name="Shape 337"/>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latin typeface="Arial"/>
                <a:ea typeface="Arial"/>
                <a:cs typeface="Arial"/>
                <a:sym typeface="Arial"/>
              </a:rPr>
              <a:t>Design Tradeoffs - Memory</a:t>
            </a:r>
            <a:endParaRPr b="1" i="0" sz="3600" u="none" cap="none" strike="noStrike">
              <a:solidFill>
                <a:schemeClr val="dk1"/>
              </a:solidFill>
              <a:latin typeface="Arial"/>
              <a:ea typeface="Arial"/>
              <a:cs typeface="Arial"/>
              <a:sym typeface="Arial"/>
            </a:endParaRPr>
          </a:p>
        </p:txBody>
      </p:sp>
      <p:sp>
        <p:nvSpPr>
          <p:cNvPr id="338" name="Shape 338"/>
          <p:cNvSpPr txBox="1"/>
          <p:nvPr>
            <p:ph idx="1" type="body"/>
          </p:nvPr>
        </p:nvSpPr>
        <p:spPr>
          <a:xfrm>
            <a:off x="463625" y="895200"/>
            <a:ext cx="4185300" cy="3723000"/>
          </a:xfrm>
          <a:prstGeom prst="rect">
            <a:avLst/>
          </a:prstGeom>
          <a:noFill/>
          <a:ln>
            <a:noFill/>
          </a:ln>
        </p:spPr>
        <p:txBody>
          <a:bodyPr anchorCtr="0" anchor="t" bIns="45700" lIns="91425" spcFirstLastPara="1" rIns="91425" wrap="square" tIns="45700">
            <a:noAutofit/>
          </a:bodyPr>
          <a:lstStyle/>
          <a:p>
            <a:pPr indent="-304800" lvl="0" marL="323999" marR="0" rtl="0" algn="l">
              <a:lnSpc>
                <a:spcPct val="100000"/>
              </a:lnSpc>
              <a:spcBef>
                <a:spcPts val="500"/>
              </a:spcBef>
              <a:spcAft>
                <a:spcPts val="0"/>
              </a:spcAft>
              <a:buClr>
                <a:srgbClr val="FF0000"/>
              </a:buClr>
              <a:buSzPts val="1800"/>
              <a:buFont typeface="Noto Sans Symbols"/>
              <a:buChar char="▪"/>
            </a:pPr>
            <a:r>
              <a:rPr lang="en" sz="1800"/>
              <a:t>Zedboard</a:t>
            </a:r>
            <a:endParaRPr sz="1800"/>
          </a:p>
          <a:p>
            <a:pPr indent="-342900" lvl="1" marL="914400" marR="0" rtl="0" algn="l">
              <a:lnSpc>
                <a:spcPct val="100000"/>
              </a:lnSpc>
              <a:spcBef>
                <a:spcPts val="500"/>
              </a:spcBef>
              <a:spcAft>
                <a:spcPts val="0"/>
              </a:spcAft>
              <a:buClr>
                <a:srgbClr val="FF0000"/>
              </a:buClr>
              <a:buSzPts val="1800"/>
              <a:buChar char="▪"/>
            </a:pPr>
            <a:r>
              <a:rPr lang="en"/>
              <a:t>Block RAM/LUTs</a:t>
            </a:r>
            <a:endParaRPr/>
          </a:p>
          <a:p>
            <a:pPr indent="-342900" lvl="2" marL="1371600" marR="0" rtl="0" algn="l">
              <a:lnSpc>
                <a:spcPct val="100000"/>
              </a:lnSpc>
              <a:spcBef>
                <a:spcPts val="500"/>
              </a:spcBef>
              <a:spcAft>
                <a:spcPts val="0"/>
              </a:spcAft>
              <a:buClr>
                <a:srgbClr val="FF0000"/>
              </a:buClr>
              <a:buSzPts val="1800"/>
              <a:buChar char="▪"/>
            </a:pPr>
            <a:r>
              <a:rPr lang="en"/>
              <a:t>Enough space for video frames at lower resolution</a:t>
            </a:r>
            <a:endParaRPr/>
          </a:p>
          <a:p>
            <a:pPr indent="-342900" lvl="2" marL="1371600" marR="0" rtl="0" algn="l">
              <a:lnSpc>
                <a:spcPct val="100000"/>
              </a:lnSpc>
              <a:spcBef>
                <a:spcPts val="500"/>
              </a:spcBef>
              <a:spcAft>
                <a:spcPts val="0"/>
              </a:spcAft>
              <a:buClr>
                <a:srgbClr val="FF0000"/>
              </a:buClr>
              <a:buSzPts val="1800"/>
              <a:buChar char="▪"/>
            </a:pPr>
            <a:r>
              <a:rPr lang="en"/>
              <a:t>Much faster than off-chip memory</a:t>
            </a:r>
            <a:endParaRPr/>
          </a:p>
          <a:p>
            <a:pPr indent="-342900" lvl="2" marL="1371600" marR="0" rtl="0" algn="l">
              <a:lnSpc>
                <a:spcPct val="100000"/>
              </a:lnSpc>
              <a:spcBef>
                <a:spcPts val="500"/>
              </a:spcBef>
              <a:spcAft>
                <a:spcPts val="0"/>
              </a:spcAft>
              <a:buClr>
                <a:srgbClr val="FF0000"/>
              </a:buClr>
              <a:buSzPts val="1800"/>
              <a:buChar char="▪"/>
            </a:pPr>
            <a:r>
              <a:rPr lang="en"/>
              <a:t>True read/write dual port</a:t>
            </a:r>
            <a:endParaRPr/>
          </a:p>
          <a:p>
            <a:pPr indent="-190500" lvl="0" marL="323999"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90500" lvl="0" marL="323999"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339" name="Shape 339"/>
          <p:cNvPicPr preferRelativeResize="0"/>
          <p:nvPr/>
        </p:nvPicPr>
        <p:blipFill>
          <a:blip r:embed="rId3">
            <a:alphaModFix/>
          </a:blip>
          <a:stretch>
            <a:fillRect/>
          </a:stretch>
        </p:blipFill>
        <p:spPr>
          <a:xfrm>
            <a:off x="5110125" y="895200"/>
            <a:ext cx="3716593" cy="34184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4" name="Shape 344"/>
        <p:cNvGrpSpPr/>
        <p:nvPr/>
      </p:nvGrpSpPr>
      <p:grpSpPr>
        <a:xfrm>
          <a:off x="0" y="0"/>
          <a:ext cx="0" cy="0"/>
          <a:chOff x="0" y="0"/>
          <a:chExt cx="0" cy="0"/>
        </a:xfrm>
      </p:grpSpPr>
      <p:sp>
        <p:nvSpPr>
          <p:cNvPr id="345" name="Shape 345"/>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46" name="Shape 346"/>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7" name="Shape 347"/>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348" name="Shape 348"/>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rPr>
              <a:t>Image Processing Block Diagram</a:t>
            </a:r>
            <a:endParaRPr b="1" i="0" sz="3600" u="none" cap="none" strike="noStrike">
              <a:solidFill>
                <a:schemeClr val="dk1"/>
              </a:solidFill>
              <a:latin typeface="Arial"/>
              <a:ea typeface="Arial"/>
              <a:cs typeface="Arial"/>
              <a:sym typeface="Arial"/>
            </a:endParaRPr>
          </a:p>
        </p:txBody>
      </p:sp>
      <p:sp>
        <p:nvSpPr>
          <p:cNvPr id="349" name="Shape 349"/>
          <p:cNvSpPr txBox="1"/>
          <p:nvPr/>
        </p:nvSpPr>
        <p:spPr>
          <a:xfrm>
            <a:off x="406600" y="1118150"/>
            <a:ext cx="1240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pic>
        <p:nvPicPr>
          <p:cNvPr id="350" name="Shape 350"/>
          <p:cNvPicPr preferRelativeResize="0"/>
          <p:nvPr/>
        </p:nvPicPr>
        <p:blipFill>
          <a:blip r:embed="rId3">
            <a:alphaModFix/>
          </a:blip>
          <a:stretch>
            <a:fillRect/>
          </a:stretch>
        </p:blipFill>
        <p:spPr>
          <a:xfrm>
            <a:off x="1458662" y="873650"/>
            <a:ext cx="6226676" cy="3748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5" name="Shape 355"/>
        <p:cNvGrpSpPr/>
        <p:nvPr/>
      </p:nvGrpSpPr>
      <p:grpSpPr>
        <a:xfrm>
          <a:off x="0" y="0"/>
          <a:ext cx="0" cy="0"/>
          <a:chOff x="0" y="0"/>
          <a:chExt cx="0" cy="0"/>
        </a:xfrm>
      </p:grpSpPr>
      <p:sp>
        <p:nvSpPr>
          <p:cNvPr id="356" name="Shape 356"/>
          <p:cNvSpPr txBox="1"/>
          <p:nvPr>
            <p:ph idx="1" type="body"/>
          </p:nvPr>
        </p:nvSpPr>
        <p:spPr>
          <a:xfrm>
            <a:off x="609600" y="762000"/>
            <a:ext cx="7812900" cy="3699000"/>
          </a:xfrm>
          <a:prstGeom prst="rect">
            <a:avLst/>
          </a:prstGeom>
          <a:noFill/>
          <a:ln>
            <a:noFill/>
          </a:ln>
        </p:spPr>
        <p:txBody>
          <a:bodyPr anchorCtr="0" anchor="t" bIns="45700" lIns="91425" spcFirstLastPara="1" rIns="91425" wrap="square" tIns="45700">
            <a:noAutofit/>
          </a:bodyPr>
          <a:lstStyle/>
          <a:p>
            <a:pPr indent="-279400" lvl="0" marL="342900" marR="0" rtl="0" algn="l">
              <a:lnSpc>
                <a:spcPct val="120000"/>
              </a:lnSpc>
              <a:spcBef>
                <a:spcPts val="0"/>
              </a:spcBef>
              <a:spcAft>
                <a:spcPts val="0"/>
              </a:spcAft>
              <a:buClr>
                <a:srgbClr val="FF0000"/>
              </a:buClr>
              <a:buSzPts val="1400"/>
              <a:buFont typeface="Noto Sans Symbols"/>
              <a:buChar char="▪"/>
            </a:pPr>
            <a:r>
              <a:rPr b="0" i="0" lang="en" sz="1400" u="none" cap="none" strike="noStrike">
                <a:solidFill>
                  <a:schemeClr val="dk1"/>
                </a:solidFill>
                <a:latin typeface="Arial"/>
                <a:ea typeface="Arial"/>
                <a:cs typeface="Arial"/>
                <a:sym typeface="Arial"/>
              </a:rPr>
              <a:t>Requires three pieces of information:</a:t>
            </a:r>
            <a:endParaRPr b="0" i="0" sz="1400" u="none" cap="none" strike="noStrike">
              <a:solidFill>
                <a:schemeClr val="dk1"/>
              </a:solidFill>
              <a:latin typeface="Arial"/>
              <a:ea typeface="Arial"/>
              <a:cs typeface="Arial"/>
              <a:sym typeface="Arial"/>
            </a:endParaRPr>
          </a:p>
          <a:p>
            <a:pPr indent="-247650" lvl="1" marL="742950" marR="0" rtl="0" algn="l">
              <a:lnSpc>
                <a:spcPct val="120000"/>
              </a:lnSpc>
              <a:spcBef>
                <a:spcPts val="0"/>
              </a:spcBef>
              <a:spcAft>
                <a:spcPts val="0"/>
              </a:spcAft>
              <a:buClr>
                <a:srgbClr val="FF0000"/>
              </a:buClr>
              <a:buSzPts val="1200"/>
              <a:buFont typeface="Noto Sans Symbols"/>
              <a:buChar char="▪"/>
            </a:pPr>
            <a:r>
              <a:rPr b="0" i="0" lang="en" sz="1200" u="none" cap="none" strike="noStrike">
                <a:solidFill>
                  <a:schemeClr val="dk1"/>
                </a:solidFill>
                <a:latin typeface="Arial"/>
                <a:ea typeface="Arial"/>
                <a:cs typeface="Arial"/>
                <a:sym typeface="Arial"/>
              </a:rPr>
              <a:t>Current frame (all pixels)</a:t>
            </a:r>
            <a:endParaRPr b="0" i="0" sz="1200" u="none" cap="none" strike="noStrike">
              <a:solidFill>
                <a:schemeClr val="dk1"/>
              </a:solidFill>
              <a:latin typeface="Arial"/>
              <a:ea typeface="Arial"/>
              <a:cs typeface="Arial"/>
              <a:sym typeface="Arial"/>
            </a:endParaRPr>
          </a:p>
          <a:p>
            <a:pPr indent="-247650" lvl="1" marL="742950" marR="0" rtl="0" algn="l">
              <a:lnSpc>
                <a:spcPct val="120000"/>
              </a:lnSpc>
              <a:spcBef>
                <a:spcPts val="0"/>
              </a:spcBef>
              <a:spcAft>
                <a:spcPts val="0"/>
              </a:spcAft>
              <a:buClr>
                <a:srgbClr val="FF0000"/>
              </a:buClr>
              <a:buSzPts val="1200"/>
              <a:buFont typeface="Noto Sans Symbols"/>
              <a:buChar char="▪"/>
            </a:pPr>
            <a:r>
              <a:rPr b="0" i="0" lang="en" sz="1200" u="none" cap="none" strike="noStrike">
                <a:solidFill>
                  <a:schemeClr val="dk1"/>
                </a:solidFill>
                <a:latin typeface="Arial"/>
                <a:ea typeface="Arial"/>
                <a:cs typeface="Arial"/>
                <a:sym typeface="Arial"/>
              </a:rPr>
              <a:t>Reference background frame (all pixels)</a:t>
            </a:r>
            <a:endParaRPr b="0" i="0" sz="1200" u="none" cap="none" strike="noStrike">
              <a:solidFill>
                <a:schemeClr val="dk1"/>
              </a:solidFill>
              <a:latin typeface="Arial"/>
              <a:ea typeface="Arial"/>
              <a:cs typeface="Arial"/>
              <a:sym typeface="Arial"/>
            </a:endParaRPr>
          </a:p>
          <a:p>
            <a:pPr indent="-247650" lvl="1" marL="742950" marR="0" rtl="0" algn="l">
              <a:lnSpc>
                <a:spcPct val="120000"/>
              </a:lnSpc>
              <a:spcBef>
                <a:spcPts val="0"/>
              </a:spcBef>
              <a:spcAft>
                <a:spcPts val="0"/>
              </a:spcAft>
              <a:buClr>
                <a:srgbClr val="FF0000"/>
              </a:buClr>
              <a:buSzPts val="1200"/>
              <a:buFont typeface="Noto Sans Symbols"/>
              <a:buChar char="▪"/>
            </a:pPr>
            <a:r>
              <a:rPr b="0" i="0" lang="en" sz="1200" u="none" cap="none" strike="noStrike">
                <a:solidFill>
                  <a:schemeClr val="dk1"/>
                </a:solidFill>
                <a:latin typeface="Arial"/>
                <a:ea typeface="Arial"/>
                <a:cs typeface="Arial"/>
                <a:sym typeface="Arial"/>
              </a:rPr>
              <a:t>Future: Weighting information (for all pixels)</a:t>
            </a:r>
            <a:endParaRPr b="0" i="0" sz="1200" u="none" cap="none" strike="noStrike">
              <a:solidFill>
                <a:schemeClr val="dk1"/>
              </a:solidFill>
              <a:latin typeface="Arial"/>
              <a:ea typeface="Arial"/>
              <a:cs typeface="Arial"/>
              <a:sym typeface="Arial"/>
            </a:endParaRPr>
          </a:p>
        </p:txBody>
      </p:sp>
      <p:sp>
        <p:nvSpPr>
          <p:cNvPr id="357" name="Shape 357"/>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58" name="Shape 358"/>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9" name="Shape 359"/>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360" name="Shape 360"/>
          <p:cNvSpPr txBox="1"/>
          <p:nvPr>
            <p:ph type="title"/>
          </p:nvPr>
        </p:nvSpPr>
        <p:spPr>
          <a:xfrm>
            <a:off x="609600" y="2667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Arial"/>
              <a:buNone/>
            </a:pPr>
            <a:r>
              <a:rPr b="1" i="0" lang="en" sz="3600" u="none" cap="none" strike="noStrike">
                <a:solidFill>
                  <a:schemeClr val="dk1"/>
                </a:solidFill>
              </a:rPr>
              <a:t>Thresholding</a:t>
            </a:r>
            <a:r>
              <a:rPr b="0" i="0" lang="en" sz="3600" u="none" cap="none" strike="noStrike">
                <a:solidFill>
                  <a:schemeClr val="dk1"/>
                </a:solidFill>
                <a:latin typeface="Arial"/>
                <a:ea typeface="Arial"/>
                <a:cs typeface="Arial"/>
                <a:sym typeface="Arial"/>
              </a:rPr>
              <a:t> </a:t>
            </a:r>
            <a:endParaRPr b="0" i="0" sz="3600" u="none" cap="none" strike="noStrike">
              <a:solidFill>
                <a:schemeClr val="dk1"/>
              </a:solidFill>
              <a:latin typeface="Arial"/>
              <a:ea typeface="Arial"/>
              <a:cs typeface="Arial"/>
              <a:sym typeface="Arial"/>
            </a:endParaRPr>
          </a:p>
        </p:txBody>
      </p:sp>
      <p:pic>
        <p:nvPicPr>
          <p:cNvPr id="361" name="Shape 361"/>
          <p:cNvPicPr preferRelativeResize="0"/>
          <p:nvPr/>
        </p:nvPicPr>
        <p:blipFill>
          <a:blip r:embed="rId3">
            <a:alphaModFix/>
          </a:blip>
          <a:stretch>
            <a:fillRect/>
          </a:stretch>
        </p:blipFill>
        <p:spPr>
          <a:xfrm>
            <a:off x="1186750" y="1779975"/>
            <a:ext cx="6438900" cy="2647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animEffect filter="fade" transition="in">
                                      <p:cBhvr>
                                        <p:cTn dur="1000"/>
                                        <p:tgtEl>
                                          <p:spTgt spid="3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animEffect filter="fade" transition="in">
                                      <p:cBhvr>
                                        <p:cTn dur="1000"/>
                                        <p:tgtEl>
                                          <p:spTgt spid="3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2" st="2"/>
                                            </p:txEl>
                                          </p:spTgt>
                                        </p:tgtEl>
                                        <p:attrNameLst>
                                          <p:attrName>style.visibility</p:attrName>
                                        </p:attrNameLst>
                                      </p:cBhvr>
                                      <p:to>
                                        <p:strVal val="visible"/>
                                      </p:to>
                                    </p:set>
                                    <p:animEffect filter="fade" transition="in">
                                      <p:cBhvr>
                                        <p:cTn dur="1000"/>
                                        <p:tgtEl>
                                          <p:spTgt spid="3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3" st="3"/>
                                            </p:txEl>
                                          </p:spTgt>
                                        </p:tgtEl>
                                        <p:attrNameLst>
                                          <p:attrName>style.visibility</p:attrName>
                                        </p:attrNameLst>
                                      </p:cBhvr>
                                      <p:to>
                                        <p:strVal val="visible"/>
                                      </p:to>
                                    </p:set>
                                    <p:animEffect filter="fade" transition="in">
                                      <p:cBhvr>
                                        <p:cTn dur="1000"/>
                                        <p:tgtEl>
                                          <p:spTgt spid="35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6" name="Shape 366"/>
        <p:cNvGrpSpPr/>
        <p:nvPr/>
      </p:nvGrpSpPr>
      <p:grpSpPr>
        <a:xfrm>
          <a:off x="0" y="0"/>
          <a:ext cx="0" cy="0"/>
          <a:chOff x="0" y="0"/>
          <a:chExt cx="0" cy="0"/>
        </a:xfrm>
      </p:grpSpPr>
      <p:sp>
        <p:nvSpPr>
          <p:cNvPr id="367" name="Shape 367"/>
          <p:cNvSpPr txBox="1"/>
          <p:nvPr>
            <p:ph idx="1" type="body"/>
          </p:nvPr>
        </p:nvSpPr>
        <p:spPr>
          <a:xfrm>
            <a:off x="609600" y="762000"/>
            <a:ext cx="7812900" cy="3699000"/>
          </a:xfrm>
          <a:prstGeom prst="rect">
            <a:avLst/>
          </a:prstGeom>
          <a:noFill/>
          <a:ln>
            <a:noFill/>
          </a:ln>
        </p:spPr>
        <p:txBody>
          <a:bodyPr anchorCtr="0" anchor="t" bIns="45700" lIns="91425" spcFirstLastPara="1" rIns="91425" wrap="square" tIns="45700">
            <a:noAutofit/>
          </a:bodyPr>
          <a:lstStyle/>
          <a:p>
            <a:pPr indent="-279400" lvl="0" marL="342900" marR="0" rtl="0" algn="l">
              <a:lnSpc>
                <a:spcPct val="120000"/>
              </a:lnSpc>
              <a:spcBef>
                <a:spcPts val="0"/>
              </a:spcBef>
              <a:spcAft>
                <a:spcPts val="0"/>
              </a:spcAft>
              <a:buClr>
                <a:srgbClr val="FF0000"/>
              </a:buClr>
              <a:buSzPts val="1400"/>
              <a:buFont typeface="Noto Sans Symbols"/>
              <a:buChar char="▪"/>
            </a:pPr>
            <a:r>
              <a:rPr b="0" i="0" lang="en" sz="1400" u="none" cap="none" strike="noStrike">
                <a:solidFill>
                  <a:schemeClr val="dk1"/>
                </a:solidFill>
                <a:latin typeface="Arial"/>
                <a:ea typeface="Arial"/>
                <a:cs typeface="Arial"/>
                <a:sym typeface="Arial"/>
              </a:rPr>
              <a:t>Problem with thresholding: Noisy Images</a:t>
            </a:r>
            <a:endParaRPr b="0" i="0" sz="1200" u="none" cap="none" strike="noStrike">
              <a:solidFill>
                <a:schemeClr val="dk1"/>
              </a:solidFill>
              <a:latin typeface="Arial"/>
              <a:ea typeface="Arial"/>
              <a:cs typeface="Arial"/>
              <a:sym typeface="Arial"/>
            </a:endParaRPr>
          </a:p>
          <a:p>
            <a:pPr indent="-266700" lvl="0" marL="342900" marR="0" rtl="0" algn="l">
              <a:lnSpc>
                <a:spcPct val="120000"/>
              </a:lnSpc>
              <a:spcBef>
                <a:spcPts val="0"/>
              </a:spcBef>
              <a:spcAft>
                <a:spcPts val="0"/>
              </a:spcAft>
              <a:buClr>
                <a:srgbClr val="FF0000"/>
              </a:buClr>
              <a:buSzPts val="1200"/>
              <a:buFont typeface="Noto Sans Symbols"/>
              <a:buChar char="▪"/>
            </a:pPr>
            <a:r>
              <a:rPr b="0" i="0" lang="en" sz="1200" u="none" cap="none" strike="noStrike">
                <a:solidFill>
                  <a:schemeClr val="dk1"/>
                </a:solidFill>
                <a:latin typeface="Arial"/>
                <a:ea typeface="Arial"/>
                <a:cs typeface="Arial"/>
                <a:sym typeface="Arial"/>
              </a:rPr>
              <a:t>How to solve: Median Filter!</a:t>
            </a:r>
            <a:endParaRPr b="0" i="0" sz="1200" u="none" cap="none" strike="noStrike">
              <a:solidFill>
                <a:schemeClr val="dk1"/>
              </a:solidFill>
              <a:latin typeface="Arial"/>
              <a:ea typeface="Arial"/>
              <a:cs typeface="Arial"/>
              <a:sym typeface="Arial"/>
            </a:endParaRPr>
          </a:p>
          <a:p>
            <a:pPr indent="-266700" lvl="0" marL="342900" marR="0" rtl="0" algn="l">
              <a:lnSpc>
                <a:spcPct val="120000"/>
              </a:lnSpc>
              <a:spcBef>
                <a:spcPts val="0"/>
              </a:spcBef>
              <a:spcAft>
                <a:spcPts val="0"/>
              </a:spcAft>
              <a:buClr>
                <a:srgbClr val="FF0000"/>
              </a:buClr>
              <a:buSzPts val="1200"/>
              <a:buFont typeface="Noto Sans Symbols"/>
              <a:buChar char="▪"/>
            </a:pPr>
            <a:r>
              <a:rPr b="0" i="0" lang="en" sz="1200" u="none" cap="none" strike="noStrike">
                <a:solidFill>
                  <a:schemeClr val="dk1"/>
                </a:solidFill>
                <a:latin typeface="Arial"/>
                <a:ea typeface="Arial"/>
                <a:cs typeface="Arial"/>
                <a:sym typeface="Arial"/>
              </a:rPr>
              <a:t>Why Median Filter?</a:t>
            </a:r>
            <a:endParaRPr b="0" i="0" sz="1200" u="none" cap="none" strike="noStrike">
              <a:solidFill>
                <a:schemeClr val="dk1"/>
              </a:solidFill>
              <a:latin typeface="Arial"/>
              <a:ea typeface="Arial"/>
              <a:cs typeface="Arial"/>
              <a:sym typeface="Arial"/>
            </a:endParaRPr>
          </a:p>
          <a:p>
            <a:pPr indent="-247650" lvl="1" marL="742950" marR="0" rtl="0" algn="l">
              <a:lnSpc>
                <a:spcPct val="120000"/>
              </a:lnSpc>
              <a:spcBef>
                <a:spcPts val="0"/>
              </a:spcBef>
              <a:spcAft>
                <a:spcPts val="0"/>
              </a:spcAft>
              <a:buClr>
                <a:srgbClr val="FF0000"/>
              </a:buClr>
              <a:buSzPts val="1200"/>
              <a:buFont typeface="Noto Sans Symbols"/>
              <a:buChar char="▪"/>
            </a:pPr>
            <a:r>
              <a:rPr b="0" i="0" lang="en" sz="1200" u="none" cap="none" strike="noStrike">
                <a:solidFill>
                  <a:schemeClr val="dk1"/>
                </a:solidFill>
                <a:latin typeface="Arial"/>
                <a:ea typeface="Arial"/>
                <a:cs typeface="Arial"/>
                <a:sym typeface="Arial"/>
              </a:rPr>
              <a:t>Removes outliers</a:t>
            </a:r>
            <a:endParaRPr b="0" i="0" sz="1200" u="none" cap="none" strike="noStrike">
              <a:solidFill>
                <a:schemeClr val="dk1"/>
              </a:solidFill>
              <a:latin typeface="Arial"/>
              <a:ea typeface="Arial"/>
              <a:cs typeface="Arial"/>
              <a:sym typeface="Arial"/>
            </a:endParaRPr>
          </a:p>
          <a:p>
            <a:pPr indent="-247650" lvl="1" marL="742950" marR="0" rtl="0" algn="l">
              <a:lnSpc>
                <a:spcPct val="120000"/>
              </a:lnSpc>
              <a:spcBef>
                <a:spcPts val="0"/>
              </a:spcBef>
              <a:spcAft>
                <a:spcPts val="0"/>
              </a:spcAft>
              <a:buClr>
                <a:srgbClr val="FF0000"/>
              </a:buClr>
              <a:buSzPts val="1200"/>
              <a:buFont typeface="Noto Sans Symbols"/>
              <a:buChar char="▪"/>
            </a:pPr>
            <a:r>
              <a:rPr b="0" i="0" lang="en" sz="1200" u="none" cap="none" strike="noStrike">
                <a:solidFill>
                  <a:schemeClr val="dk1"/>
                </a:solidFill>
                <a:latin typeface="Arial"/>
                <a:ea typeface="Arial"/>
                <a:cs typeface="Arial"/>
                <a:sym typeface="Arial"/>
              </a:rPr>
              <a:t>But preserves edges/overall shape</a:t>
            </a:r>
            <a:endParaRPr b="0" i="0" sz="1200" u="none" cap="none" strike="noStrike">
              <a:solidFill>
                <a:schemeClr val="dk1"/>
              </a:solidFill>
              <a:latin typeface="Arial"/>
              <a:ea typeface="Arial"/>
              <a:cs typeface="Arial"/>
              <a:sym typeface="Arial"/>
            </a:endParaRPr>
          </a:p>
          <a:p>
            <a:pPr indent="-247650" lvl="1" marL="742950" marR="0" rtl="0" algn="l">
              <a:lnSpc>
                <a:spcPct val="120000"/>
              </a:lnSpc>
              <a:spcBef>
                <a:spcPts val="0"/>
              </a:spcBef>
              <a:spcAft>
                <a:spcPts val="0"/>
              </a:spcAft>
              <a:buClr>
                <a:srgbClr val="FF0000"/>
              </a:buClr>
              <a:buSzPts val="1200"/>
              <a:buFont typeface="Noto Sans Symbols"/>
              <a:buChar char="▪"/>
            </a:pPr>
            <a:r>
              <a:rPr b="0" i="0" lang="en" sz="1200" u="none" cap="none" strike="noStrike">
                <a:solidFill>
                  <a:schemeClr val="dk1"/>
                </a:solidFill>
                <a:latin typeface="Arial"/>
                <a:ea typeface="Arial"/>
                <a:cs typeface="Arial"/>
                <a:sym typeface="Arial"/>
              </a:rPr>
              <a:t>Widely used in image processing</a:t>
            </a:r>
            <a:endParaRPr b="0" i="0" sz="1200" u="none" cap="none" strike="noStrike">
              <a:solidFill>
                <a:schemeClr val="dk1"/>
              </a:solidFill>
              <a:latin typeface="Arial"/>
              <a:ea typeface="Arial"/>
              <a:cs typeface="Arial"/>
              <a:sym typeface="Arial"/>
            </a:endParaRPr>
          </a:p>
          <a:p>
            <a:pPr indent="-266700" lvl="0" marL="342900" marR="0" rtl="0" algn="l">
              <a:lnSpc>
                <a:spcPct val="120000"/>
              </a:lnSpc>
              <a:spcBef>
                <a:spcPts val="0"/>
              </a:spcBef>
              <a:spcAft>
                <a:spcPts val="0"/>
              </a:spcAft>
              <a:buClr>
                <a:srgbClr val="FF0000"/>
              </a:buClr>
              <a:buSzPts val="1200"/>
              <a:buFont typeface="Noto Sans Symbols"/>
              <a:buChar char="▪"/>
            </a:pPr>
            <a:r>
              <a:rPr b="0" i="0" lang="en" sz="1200" u="none" cap="none" strike="noStrike">
                <a:solidFill>
                  <a:schemeClr val="dk1"/>
                </a:solidFill>
                <a:latin typeface="Arial"/>
                <a:ea typeface="Arial"/>
                <a:cs typeface="Arial"/>
                <a:sym typeface="Arial"/>
              </a:rPr>
              <a:t>Filtered image is then checked for intersection with line of crossing </a:t>
            </a:r>
            <a:endParaRPr b="0" i="0" sz="1200" u="none" cap="none" strike="noStrike">
              <a:solidFill>
                <a:schemeClr val="dk1"/>
              </a:solidFill>
              <a:latin typeface="Arial"/>
              <a:ea typeface="Arial"/>
              <a:cs typeface="Arial"/>
              <a:sym typeface="Arial"/>
            </a:endParaRPr>
          </a:p>
        </p:txBody>
      </p:sp>
      <p:sp>
        <p:nvSpPr>
          <p:cNvPr id="368" name="Shape 368"/>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69" name="Shape 369"/>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70" name="Shape 370"/>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371" name="Shape 371"/>
          <p:cNvSpPr txBox="1"/>
          <p:nvPr>
            <p:ph type="title"/>
          </p:nvPr>
        </p:nvSpPr>
        <p:spPr>
          <a:xfrm>
            <a:off x="609600" y="2667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Arial"/>
              <a:buNone/>
            </a:pPr>
            <a:r>
              <a:rPr b="1" i="0" lang="en" sz="3600" u="none" cap="none" strike="noStrike">
                <a:solidFill>
                  <a:schemeClr val="dk1"/>
                </a:solidFill>
              </a:rPr>
              <a:t>Median Filter and Judgment</a:t>
            </a:r>
            <a:endParaRPr b="1" i="0" sz="3600" u="none" cap="none" strike="noStrike">
              <a:solidFill>
                <a:schemeClr val="dk1"/>
              </a:solidFill>
            </a:endParaRPr>
          </a:p>
        </p:txBody>
      </p:sp>
      <p:pic>
        <p:nvPicPr>
          <p:cNvPr id="372" name="Shape 372"/>
          <p:cNvPicPr preferRelativeResize="0"/>
          <p:nvPr/>
        </p:nvPicPr>
        <p:blipFill rotWithShape="1">
          <a:blip r:embed="rId3">
            <a:alphaModFix/>
          </a:blip>
          <a:srcRect b="0" l="0" r="0" t="0"/>
          <a:stretch/>
        </p:blipFill>
        <p:spPr>
          <a:xfrm>
            <a:off x="738250" y="2359213"/>
            <a:ext cx="5867400" cy="2181225"/>
          </a:xfrm>
          <a:prstGeom prst="rect">
            <a:avLst/>
          </a:prstGeom>
          <a:noFill/>
          <a:ln>
            <a:noFill/>
          </a:ln>
        </p:spPr>
      </p:pic>
      <p:cxnSp>
        <p:nvCxnSpPr>
          <p:cNvPr id="373" name="Shape 373"/>
          <p:cNvCxnSpPr/>
          <p:nvPr/>
        </p:nvCxnSpPr>
        <p:spPr>
          <a:xfrm>
            <a:off x="5726575" y="2360050"/>
            <a:ext cx="0" cy="2179500"/>
          </a:xfrm>
          <a:prstGeom prst="straightConnector1">
            <a:avLst/>
          </a:prstGeom>
          <a:noFill/>
          <a:ln cap="flat" cmpd="sng" w="9525">
            <a:solidFill>
              <a:srgbClr val="FF9900"/>
            </a:solidFill>
            <a:prstDash val="solid"/>
            <a:round/>
            <a:headEnd len="sm" w="sm" type="none"/>
            <a:tailEnd len="sm" w="sm" type="none"/>
          </a:ln>
        </p:spPr>
      </p:cxnSp>
      <p:sp>
        <p:nvSpPr>
          <p:cNvPr id="374" name="Shape 374"/>
          <p:cNvSpPr txBox="1"/>
          <p:nvPr/>
        </p:nvSpPr>
        <p:spPr>
          <a:xfrm>
            <a:off x="5955300" y="4495275"/>
            <a:ext cx="1131300" cy="28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[7]</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animEffect filter="fade" transition="in">
                                      <p:cBhvr>
                                        <p:cTn dur="1000"/>
                                        <p:tgtEl>
                                          <p:spTgt spid="3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animEffect filter="fade" transition="in">
                                      <p:cBhvr>
                                        <p:cTn dur="1000"/>
                                        <p:tgtEl>
                                          <p:spTgt spid="3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2" st="2"/>
                                            </p:txEl>
                                          </p:spTgt>
                                        </p:tgtEl>
                                        <p:attrNameLst>
                                          <p:attrName>style.visibility</p:attrName>
                                        </p:attrNameLst>
                                      </p:cBhvr>
                                      <p:to>
                                        <p:strVal val="visible"/>
                                      </p:to>
                                    </p:set>
                                    <p:animEffect filter="fade" transition="in">
                                      <p:cBhvr>
                                        <p:cTn dur="1000"/>
                                        <p:tgtEl>
                                          <p:spTgt spid="3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3" st="3"/>
                                            </p:txEl>
                                          </p:spTgt>
                                        </p:tgtEl>
                                        <p:attrNameLst>
                                          <p:attrName>style.visibility</p:attrName>
                                        </p:attrNameLst>
                                      </p:cBhvr>
                                      <p:to>
                                        <p:strVal val="visible"/>
                                      </p:to>
                                    </p:set>
                                    <p:animEffect filter="fade" transition="in">
                                      <p:cBhvr>
                                        <p:cTn dur="1000"/>
                                        <p:tgtEl>
                                          <p:spTgt spid="3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4" st="4"/>
                                            </p:txEl>
                                          </p:spTgt>
                                        </p:tgtEl>
                                        <p:attrNameLst>
                                          <p:attrName>style.visibility</p:attrName>
                                        </p:attrNameLst>
                                      </p:cBhvr>
                                      <p:to>
                                        <p:strVal val="visible"/>
                                      </p:to>
                                    </p:set>
                                    <p:animEffect filter="fade" transition="in">
                                      <p:cBhvr>
                                        <p:cTn dur="1000"/>
                                        <p:tgtEl>
                                          <p:spTgt spid="3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5" st="5"/>
                                            </p:txEl>
                                          </p:spTgt>
                                        </p:tgtEl>
                                        <p:attrNameLst>
                                          <p:attrName>style.visibility</p:attrName>
                                        </p:attrNameLst>
                                      </p:cBhvr>
                                      <p:to>
                                        <p:strVal val="visible"/>
                                      </p:to>
                                    </p:set>
                                    <p:animEffect filter="fade" transition="in">
                                      <p:cBhvr>
                                        <p:cTn dur="1000"/>
                                        <p:tgtEl>
                                          <p:spTgt spid="3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6" st="6"/>
                                            </p:txEl>
                                          </p:spTgt>
                                        </p:tgtEl>
                                        <p:attrNameLst>
                                          <p:attrName>style.visibility</p:attrName>
                                        </p:attrNameLst>
                                      </p:cBhvr>
                                      <p:to>
                                        <p:strVal val="visible"/>
                                      </p:to>
                                    </p:set>
                                    <p:animEffect filter="fade" transition="in">
                                      <p:cBhvr>
                                        <p:cTn dur="1000"/>
                                        <p:tgtEl>
                                          <p:spTgt spid="36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81" name="Shape 381"/>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82" name="Shape 382"/>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383" name="Shape 383"/>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latin typeface="Arial"/>
                <a:ea typeface="Arial"/>
                <a:cs typeface="Arial"/>
                <a:sym typeface="Arial"/>
              </a:rPr>
              <a:t>Verilog Example</a:t>
            </a:r>
            <a:endParaRPr b="1" i="0" sz="3600" u="none" cap="none" strike="noStrike">
              <a:solidFill>
                <a:schemeClr val="dk1"/>
              </a:solidFill>
              <a:latin typeface="Arial"/>
              <a:ea typeface="Arial"/>
              <a:cs typeface="Arial"/>
              <a:sym typeface="Arial"/>
            </a:endParaRPr>
          </a:p>
        </p:txBody>
      </p:sp>
      <p:pic>
        <p:nvPicPr>
          <p:cNvPr id="384" name="Shape 384"/>
          <p:cNvPicPr preferRelativeResize="0"/>
          <p:nvPr/>
        </p:nvPicPr>
        <p:blipFill>
          <a:blip r:embed="rId3">
            <a:alphaModFix/>
          </a:blip>
          <a:stretch>
            <a:fillRect/>
          </a:stretch>
        </p:blipFill>
        <p:spPr>
          <a:xfrm>
            <a:off x="483175" y="904200"/>
            <a:ext cx="4676351" cy="3557449"/>
          </a:xfrm>
          <a:prstGeom prst="rect">
            <a:avLst/>
          </a:prstGeom>
          <a:noFill/>
          <a:ln>
            <a:noFill/>
          </a:ln>
        </p:spPr>
      </p:pic>
      <p:sp>
        <p:nvSpPr>
          <p:cNvPr id="385" name="Shape 385"/>
          <p:cNvSpPr txBox="1"/>
          <p:nvPr/>
        </p:nvSpPr>
        <p:spPr>
          <a:xfrm>
            <a:off x="5565950" y="2079263"/>
            <a:ext cx="4269000" cy="49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Reading data</a:t>
            </a:r>
            <a:endParaRPr/>
          </a:p>
        </p:txBody>
      </p:sp>
      <p:sp>
        <p:nvSpPr>
          <p:cNvPr id="386" name="Shape 386"/>
          <p:cNvSpPr txBox="1"/>
          <p:nvPr/>
        </p:nvSpPr>
        <p:spPr>
          <a:xfrm>
            <a:off x="5521475" y="2905275"/>
            <a:ext cx="4269000" cy="49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Multiple instantiation of block ops</a:t>
            </a:r>
            <a:endParaRPr/>
          </a:p>
        </p:txBody>
      </p:sp>
      <p:sp>
        <p:nvSpPr>
          <p:cNvPr id="387" name="Shape 387"/>
          <p:cNvSpPr txBox="1"/>
          <p:nvPr/>
        </p:nvSpPr>
        <p:spPr>
          <a:xfrm>
            <a:off x="5521475" y="3616750"/>
            <a:ext cx="4269000" cy="49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nextFrame lets mem know to read next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94" name="Shape 394"/>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95" name="Shape 395"/>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396" name="Shape 396"/>
          <p:cNvSpPr txBox="1"/>
          <p:nvPr>
            <p:ph type="title"/>
          </p:nvPr>
        </p:nvSpPr>
        <p:spPr>
          <a:xfrm>
            <a:off x="609600" y="190500"/>
            <a:ext cx="83775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latin typeface="Arial"/>
                <a:ea typeface="Arial"/>
                <a:cs typeface="Arial"/>
                <a:sym typeface="Arial"/>
              </a:rPr>
              <a:t>Design Tradeoffs - </a:t>
            </a:r>
            <a:r>
              <a:rPr b="1" lang="en"/>
              <a:t>Image Processing</a:t>
            </a:r>
            <a:endParaRPr b="1" i="0" sz="3600" u="none" cap="none" strike="noStrike">
              <a:solidFill>
                <a:schemeClr val="dk1"/>
              </a:solidFill>
              <a:latin typeface="Arial"/>
              <a:ea typeface="Arial"/>
              <a:cs typeface="Arial"/>
              <a:sym typeface="Arial"/>
            </a:endParaRPr>
          </a:p>
        </p:txBody>
      </p:sp>
      <p:sp>
        <p:nvSpPr>
          <p:cNvPr id="397" name="Shape 397"/>
          <p:cNvSpPr txBox="1"/>
          <p:nvPr>
            <p:ph idx="1" type="body"/>
          </p:nvPr>
        </p:nvSpPr>
        <p:spPr>
          <a:xfrm>
            <a:off x="463625" y="895200"/>
            <a:ext cx="3963600" cy="3723000"/>
          </a:xfrm>
          <a:prstGeom prst="rect">
            <a:avLst/>
          </a:prstGeom>
          <a:noFill/>
          <a:ln>
            <a:noFill/>
          </a:ln>
        </p:spPr>
        <p:txBody>
          <a:bodyPr anchorCtr="0" anchor="t" bIns="45700" lIns="91425" spcFirstLastPara="1" rIns="91425" wrap="square" tIns="45700">
            <a:noAutofit/>
          </a:bodyPr>
          <a:lstStyle/>
          <a:p>
            <a:pPr indent="-304800" lvl="0" marL="323999" marR="0" rtl="0" algn="l">
              <a:lnSpc>
                <a:spcPct val="100000"/>
              </a:lnSpc>
              <a:spcBef>
                <a:spcPts val="500"/>
              </a:spcBef>
              <a:spcAft>
                <a:spcPts val="0"/>
              </a:spcAft>
              <a:buClr>
                <a:srgbClr val="FF0000"/>
              </a:buClr>
              <a:buSzPts val="1800"/>
              <a:buFont typeface="Noto Sans Symbols"/>
              <a:buChar char="▪"/>
            </a:pPr>
            <a:r>
              <a:rPr lang="en" sz="1800"/>
              <a:t>Denoising</a:t>
            </a:r>
            <a:endParaRPr sz="1800"/>
          </a:p>
          <a:p>
            <a:pPr indent="-342900" lvl="1" marL="914400" marR="0" rtl="0" algn="l">
              <a:lnSpc>
                <a:spcPct val="100000"/>
              </a:lnSpc>
              <a:spcBef>
                <a:spcPts val="500"/>
              </a:spcBef>
              <a:spcAft>
                <a:spcPts val="0"/>
              </a:spcAft>
              <a:buClr>
                <a:srgbClr val="FF0000"/>
              </a:buClr>
              <a:buSzPts val="1800"/>
              <a:buChar char="▪"/>
            </a:pPr>
            <a:r>
              <a:rPr lang="en"/>
              <a:t>Since intention is to use with video, could use video techniques for better accuracy</a:t>
            </a:r>
            <a:endParaRPr/>
          </a:p>
          <a:p>
            <a:pPr indent="0" lvl="0" marL="0" marR="0" rtl="0" algn="l">
              <a:lnSpc>
                <a:spcPct val="100000"/>
              </a:lnSpc>
              <a:spcBef>
                <a:spcPts val="500"/>
              </a:spcBef>
              <a:spcAft>
                <a:spcPts val="0"/>
              </a:spcAft>
              <a:buNone/>
            </a:pPr>
            <a:r>
              <a:t/>
            </a:r>
            <a:endParaRPr/>
          </a:p>
          <a:p>
            <a:pPr indent="-342900" lvl="1" marL="914400" marR="0" rtl="0" algn="l">
              <a:lnSpc>
                <a:spcPct val="100000"/>
              </a:lnSpc>
              <a:spcBef>
                <a:spcPts val="500"/>
              </a:spcBef>
              <a:spcAft>
                <a:spcPts val="0"/>
              </a:spcAft>
              <a:buClr>
                <a:srgbClr val="FF0000"/>
              </a:buClr>
              <a:buSzPts val="1800"/>
              <a:buChar char="▪"/>
            </a:pPr>
            <a:r>
              <a:rPr lang="en"/>
              <a:t>Purely image-based techniques are less reliable in video context, but faster</a:t>
            </a:r>
            <a:endParaRPr sz="1800"/>
          </a:p>
          <a:p>
            <a:pPr indent="0" lvl="0" marL="0" marR="0" rtl="0" algn="l">
              <a:lnSpc>
                <a:spcPct val="100000"/>
              </a:lnSpc>
              <a:spcBef>
                <a:spcPts val="500"/>
              </a:spcBef>
              <a:spcAft>
                <a:spcPts val="0"/>
              </a:spcAft>
              <a:buNone/>
            </a:pPr>
            <a:r>
              <a:t/>
            </a:r>
            <a:endParaRPr sz="1800"/>
          </a:p>
          <a:p>
            <a:pPr indent="-190500" lvl="0" marL="323999"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90500" lvl="0" marL="323999"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398" name="Shape 398"/>
          <p:cNvPicPr preferRelativeResize="0"/>
          <p:nvPr/>
        </p:nvPicPr>
        <p:blipFill>
          <a:blip r:embed="rId3">
            <a:alphaModFix/>
          </a:blip>
          <a:stretch>
            <a:fillRect/>
          </a:stretch>
        </p:blipFill>
        <p:spPr>
          <a:xfrm>
            <a:off x="5002075" y="1082075"/>
            <a:ext cx="3588100" cy="1625375"/>
          </a:xfrm>
          <a:prstGeom prst="rect">
            <a:avLst/>
          </a:prstGeom>
          <a:noFill/>
          <a:ln>
            <a:noFill/>
          </a:ln>
        </p:spPr>
      </p:pic>
      <p:pic>
        <p:nvPicPr>
          <p:cNvPr id="399" name="Shape 399"/>
          <p:cNvPicPr preferRelativeResize="0"/>
          <p:nvPr/>
        </p:nvPicPr>
        <p:blipFill>
          <a:blip r:embed="rId4">
            <a:alphaModFix/>
          </a:blip>
          <a:stretch>
            <a:fillRect/>
          </a:stretch>
        </p:blipFill>
        <p:spPr>
          <a:xfrm>
            <a:off x="5002075" y="3401825"/>
            <a:ext cx="3588100" cy="1355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06" name="Shape 406"/>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07" name="Shape 407"/>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408" name="Shape 408"/>
          <p:cNvSpPr txBox="1"/>
          <p:nvPr>
            <p:ph type="title"/>
          </p:nvPr>
        </p:nvSpPr>
        <p:spPr>
          <a:xfrm>
            <a:off x="609600" y="190500"/>
            <a:ext cx="83775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latin typeface="Arial"/>
                <a:ea typeface="Arial"/>
                <a:cs typeface="Arial"/>
                <a:sym typeface="Arial"/>
              </a:rPr>
              <a:t>Design Tradeoffs - </a:t>
            </a:r>
            <a:r>
              <a:rPr b="1" lang="en"/>
              <a:t>Image Processing</a:t>
            </a:r>
            <a:endParaRPr b="1" i="0" sz="3600" u="none" cap="none" strike="noStrike">
              <a:solidFill>
                <a:schemeClr val="dk1"/>
              </a:solidFill>
              <a:latin typeface="Arial"/>
              <a:ea typeface="Arial"/>
              <a:cs typeface="Arial"/>
              <a:sym typeface="Arial"/>
            </a:endParaRPr>
          </a:p>
        </p:txBody>
      </p:sp>
      <p:sp>
        <p:nvSpPr>
          <p:cNvPr id="409" name="Shape 409"/>
          <p:cNvSpPr txBox="1"/>
          <p:nvPr>
            <p:ph idx="1" type="body"/>
          </p:nvPr>
        </p:nvSpPr>
        <p:spPr>
          <a:xfrm>
            <a:off x="463625" y="895200"/>
            <a:ext cx="3963600" cy="3723000"/>
          </a:xfrm>
          <a:prstGeom prst="rect">
            <a:avLst/>
          </a:prstGeom>
          <a:noFill/>
          <a:ln>
            <a:noFill/>
          </a:ln>
        </p:spPr>
        <p:txBody>
          <a:bodyPr anchorCtr="0" anchor="t" bIns="45700" lIns="91425" spcFirstLastPara="1" rIns="91425" wrap="square" tIns="45700">
            <a:noAutofit/>
          </a:bodyPr>
          <a:lstStyle/>
          <a:p>
            <a:pPr indent="-304800" lvl="0" marL="323999" marR="0" rtl="0" algn="l">
              <a:lnSpc>
                <a:spcPct val="100000"/>
              </a:lnSpc>
              <a:spcBef>
                <a:spcPts val="500"/>
              </a:spcBef>
              <a:spcAft>
                <a:spcPts val="0"/>
              </a:spcAft>
              <a:buClr>
                <a:srgbClr val="FF0000"/>
              </a:buClr>
              <a:buSzPts val="1800"/>
              <a:buFont typeface="Noto Sans Symbols"/>
              <a:buChar char="▪"/>
            </a:pPr>
            <a:r>
              <a:rPr lang="en" sz="1800"/>
              <a:t>Pure PL vs. IP Core and SoC</a:t>
            </a:r>
            <a:endParaRPr sz="1800"/>
          </a:p>
          <a:p>
            <a:pPr indent="-342900" lvl="1" marL="914400" marR="0" rtl="0" algn="l">
              <a:lnSpc>
                <a:spcPct val="100000"/>
              </a:lnSpc>
              <a:spcBef>
                <a:spcPts val="500"/>
              </a:spcBef>
              <a:spcAft>
                <a:spcPts val="0"/>
              </a:spcAft>
              <a:buClr>
                <a:srgbClr val="FF0000"/>
              </a:buClr>
              <a:buSzPts val="1800"/>
              <a:buChar char="▪"/>
            </a:pPr>
            <a:r>
              <a:rPr lang="en"/>
              <a:t>Zedboard has HLS and can integrate SoC with FPGA</a:t>
            </a:r>
            <a:endParaRPr/>
          </a:p>
          <a:p>
            <a:pPr indent="-342900" lvl="2" marL="1371600" marR="0" rtl="0" algn="l">
              <a:lnSpc>
                <a:spcPct val="100000"/>
              </a:lnSpc>
              <a:spcBef>
                <a:spcPts val="500"/>
              </a:spcBef>
              <a:spcAft>
                <a:spcPts val="0"/>
              </a:spcAft>
              <a:buSzPts val="1800"/>
              <a:buChar char="▪"/>
            </a:pPr>
            <a:r>
              <a:rPr lang="en"/>
              <a:t>Future iterations will probably do this</a:t>
            </a:r>
            <a:endParaRPr/>
          </a:p>
          <a:p>
            <a:pPr indent="-342900" lvl="1" marL="914400" marR="0" rtl="0" algn="l">
              <a:lnSpc>
                <a:spcPct val="100000"/>
              </a:lnSpc>
              <a:spcBef>
                <a:spcPts val="500"/>
              </a:spcBef>
              <a:spcAft>
                <a:spcPts val="0"/>
              </a:spcAft>
              <a:buClr>
                <a:srgbClr val="FF0000"/>
              </a:buClr>
              <a:buSzPts val="1800"/>
              <a:buChar char="▪"/>
            </a:pPr>
            <a:r>
              <a:rPr lang="en"/>
              <a:t>Current implementation is done entirely in PL</a:t>
            </a:r>
            <a:endParaRPr/>
          </a:p>
          <a:p>
            <a:pPr indent="-342900" lvl="2" marL="1371600" marR="0" rtl="0" algn="l">
              <a:lnSpc>
                <a:spcPct val="100000"/>
              </a:lnSpc>
              <a:spcBef>
                <a:spcPts val="500"/>
              </a:spcBef>
              <a:spcAft>
                <a:spcPts val="0"/>
              </a:spcAft>
              <a:buSzPts val="1800"/>
              <a:buChar char="▪"/>
            </a:pPr>
            <a:r>
              <a:rPr lang="en"/>
              <a:t>Potentially more efficient</a:t>
            </a:r>
            <a:endParaRPr/>
          </a:p>
          <a:p>
            <a:pPr indent="-342900" lvl="2" marL="1371600" marR="0" rtl="0" algn="l">
              <a:lnSpc>
                <a:spcPct val="100000"/>
              </a:lnSpc>
              <a:spcBef>
                <a:spcPts val="500"/>
              </a:spcBef>
              <a:spcAft>
                <a:spcPts val="0"/>
              </a:spcAft>
              <a:buSzPts val="1800"/>
              <a:buChar char="▪"/>
            </a:pPr>
            <a:r>
              <a:rPr lang="en"/>
              <a:t>Makes interfacing with peripherals a pain</a:t>
            </a:r>
            <a:endParaRPr/>
          </a:p>
          <a:p>
            <a:pPr indent="0" lvl="0" marL="0" marR="0" rtl="0" algn="l">
              <a:lnSpc>
                <a:spcPct val="100000"/>
              </a:lnSpc>
              <a:spcBef>
                <a:spcPts val="500"/>
              </a:spcBef>
              <a:spcAft>
                <a:spcPts val="0"/>
              </a:spcAft>
              <a:buNone/>
            </a:pPr>
            <a:r>
              <a:t/>
            </a:r>
            <a:endParaRPr sz="1800"/>
          </a:p>
          <a:p>
            <a:pPr indent="-190500" lvl="0" marL="323999"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90500" lvl="0" marL="323999"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410" name="Shape 410"/>
          <p:cNvPicPr preferRelativeResize="0"/>
          <p:nvPr/>
        </p:nvPicPr>
        <p:blipFill>
          <a:blip r:embed="rId3">
            <a:alphaModFix/>
          </a:blip>
          <a:stretch>
            <a:fillRect/>
          </a:stretch>
        </p:blipFill>
        <p:spPr>
          <a:xfrm>
            <a:off x="4690800" y="1109100"/>
            <a:ext cx="4411975" cy="27991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nvSpPr>
        <p:spPr>
          <a:xfrm>
            <a:off x="7346697" y="2856807"/>
            <a:ext cx="6867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pixel_en</a:t>
            </a:r>
            <a:endParaRPr sz="800"/>
          </a:p>
        </p:txBody>
      </p:sp>
      <p:sp>
        <p:nvSpPr>
          <p:cNvPr id="417" name="Shape 417"/>
          <p:cNvSpPr txBox="1"/>
          <p:nvPr/>
        </p:nvSpPr>
        <p:spPr>
          <a:xfrm>
            <a:off x="7197697" y="2585975"/>
            <a:ext cx="9006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char_row</a:t>
            </a:r>
            <a:r>
              <a:rPr lang="en" sz="800"/>
              <a:t> [5:0]</a:t>
            </a:r>
            <a:endParaRPr sz="800"/>
          </a:p>
        </p:txBody>
      </p:sp>
      <p:sp>
        <p:nvSpPr>
          <p:cNvPr id="418" name="Shape 418"/>
          <p:cNvSpPr txBox="1"/>
          <p:nvPr/>
        </p:nvSpPr>
        <p:spPr>
          <a:xfrm>
            <a:off x="7201151" y="2457600"/>
            <a:ext cx="9477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char_sel</a:t>
            </a:r>
            <a:r>
              <a:rPr lang="en" sz="800"/>
              <a:t> [4:0]</a:t>
            </a:r>
            <a:endParaRPr sz="800"/>
          </a:p>
        </p:txBody>
      </p:sp>
      <p:sp>
        <p:nvSpPr>
          <p:cNvPr id="419" name="Shape 419"/>
          <p:cNvSpPr txBox="1"/>
          <p:nvPr/>
        </p:nvSpPr>
        <p:spPr>
          <a:xfrm>
            <a:off x="5318724" y="3793575"/>
            <a:ext cx="10704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logoP</a:t>
            </a:r>
            <a:r>
              <a:rPr lang="en" sz="800"/>
              <a:t>ixAddr [16:0]</a:t>
            </a:r>
            <a:endParaRPr sz="800"/>
          </a:p>
        </p:txBody>
      </p:sp>
      <p:sp>
        <p:nvSpPr>
          <p:cNvPr id="420" name="Shape 420"/>
          <p:cNvSpPr txBox="1"/>
          <p:nvPr/>
        </p:nvSpPr>
        <p:spPr>
          <a:xfrm>
            <a:off x="5329944" y="3481775"/>
            <a:ext cx="10353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frPixAddr </a:t>
            </a:r>
            <a:r>
              <a:rPr lang="en" sz="800"/>
              <a:t>[16:0]</a:t>
            </a:r>
            <a:endParaRPr sz="800"/>
          </a:p>
        </p:txBody>
      </p:sp>
      <p:sp>
        <p:nvSpPr>
          <p:cNvPr id="421" name="Shape 421"/>
          <p:cNvSpPr txBox="1"/>
          <p:nvPr/>
        </p:nvSpPr>
        <p:spPr>
          <a:xfrm>
            <a:off x="5322225" y="2719775"/>
            <a:ext cx="9897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goodDrops [15:0]</a:t>
            </a:r>
            <a:endParaRPr sz="800"/>
          </a:p>
        </p:txBody>
      </p:sp>
      <p:sp>
        <p:nvSpPr>
          <p:cNvPr id="422" name="Shape 422"/>
          <p:cNvSpPr txBox="1"/>
          <p:nvPr/>
        </p:nvSpPr>
        <p:spPr>
          <a:xfrm>
            <a:off x="5339368" y="2447200"/>
            <a:ext cx="9006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pixelRow</a:t>
            </a:r>
            <a:r>
              <a:rPr lang="en" sz="800"/>
              <a:t> [11:0]</a:t>
            </a:r>
            <a:endParaRPr sz="800"/>
          </a:p>
        </p:txBody>
      </p:sp>
      <p:sp>
        <p:nvSpPr>
          <p:cNvPr id="423" name="Shape 423"/>
          <p:cNvSpPr txBox="1"/>
          <p:nvPr/>
        </p:nvSpPr>
        <p:spPr>
          <a:xfrm>
            <a:off x="5342819" y="2318825"/>
            <a:ext cx="8334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pixelCol</a:t>
            </a:r>
            <a:r>
              <a:rPr lang="en" sz="800"/>
              <a:t> [11:0]</a:t>
            </a:r>
            <a:endParaRPr sz="800"/>
          </a:p>
        </p:txBody>
      </p:sp>
      <p:sp>
        <p:nvSpPr>
          <p:cNvPr id="424" name="Shape 424"/>
          <p:cNvSpPr txBox="1"/>
          <p:nvPr/>
        </p:nvSpPr>
        <p:spPr>
          <a:xfrm>
            <a:off x="5327334" y="1230745"/>
            <a:ext cx="6867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v</a:t>
            </a:r>
            <a:r>
              <a:rPr lang="en" sz="800"/>
              <a:t>cnt [11:0]</a:t>
            </a:r>
            <a:endParaRPr sz="800"/>
          </a:p>
        </p:txBody>
      </p:sp>
      <p:sp>
        <p:nvSpPr>
          <p:cNvPr id="425" name="Shape 425"/>
          <p:cNvSpPr txBox="1"/>
          <p:nvPr/>
        </p:nvSpPr>
        <p:spPr>
          <a:xfrm>
            <a:off x="5323884" y="1364820"/>
            <a:ext cx="6867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hsync</a:t>
            </a:r>
            <a:endParaRPr sz="800"/>
          </a:p>
        </p:txBody>
      </p:sp>
      <p:sp>
        <p:nvSpPr>
          <p:cNvPr id="426" name="Shape 426"/>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27" name="Shape 427"/>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28" name="Shape 428"/>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429" name="Shape 429"/>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lang="en"/>
              <a:t>Display Interface</a:t>
            </a:r>
            <a:endParaRPr b="1" i="0" sz="3600" u="none" cap="none" strike="noStrike">
              <a:solidFill>
                <a:schemeClr val="dk1"/>
              </a:solidFill>
              <a:latin typeface="Arial"/>
              <a:ea typeface="Arial"/>
              <a:cs typeface="Arial"/>
              <a:sym typeface="Arial"/>
            </a:endParaRPr>
          </a:p>
        </p:txBody>
      </p:sp>
      <p:sp>
        <p:nvSpPr>
          <p:cNvPr id="430" name="Shape 430"/>
          <p:cNvSpPr txBox="1"/>
          <p:nvPr/>
        </p:nvSpPr>
        <p:spPr>
          <a:xfrm>
            <a:off x="381000" y="783100"/>
            <a:ext cx="3895200" cy="3644700"/>
          </a:xfrm>
          <a:prstGeom prst="rect">
            <a:avLst/>
          </a:prstGeom>
          <a:noFill/>
          <a:ln>
            <a:noFill/>
          </a:ln>
        </p:spPr>
        <p:txBody>
          <a:bodyPr anchorCtr="0" anchor="t" bIns="45700" lIns="91425" spcFirstLastPara="1" rIns="91425" wrap="square" tIns="45700">
            <a:noAutofit/>
          </a:bodyPr>
          <a:lstStyle/>
          <a:p>
            <a:pPr indent="-279400" lvl="0" marL="342900" rtl="0">
              <a:lnSpc>
                <a:spcPct val="120000"/>
              </a:lnSpc>
              <a:spcBef>
                <a:spcPts val="0"/>
              </a:spcBef>
              <a:spcAft>
                <a:spcPts val="0"/>
              </a:spcAft>
              <a:buClr>
                <a:srgbClr val="FF0000"/>
              </a:buClr>
              <a:buSzPts val="1400"/>
              <a:buFont typeface="Noto Sans Symbols"/>
              <a:buChar char="▪"/>
            </a:pPr>
            <a:r>
              <a:rPr lang="en"/>
              <a:t>1400 x 1050 resolution</a:t>
            </a:r>
            <a:endParaRPr>
              <a:solidFill>
                <a:srgbClr val="000000"/>
              </a:solidFill>
            </a:endParaRPr>
          </a:p>
          <a:p>
            <a:pPr indent="-260350" lvl="1" marL="742950" marR="0" rtl="0" algn="l">
              <a:lnSpc>
                <a:spcPct val="120000"/>
              </a:lnSpc>
              <a:spcBef>
                <a:spcPts val="0"/>
              </a:spcBef>
              <a:spcAft>
                <a:spcPts val="0"/>
              </a:spcAft>
              <a:buClr>
                <a:srgbClr val="FF0000"/>
              </a:buClr>
              <a:buSzPts val="1400"/>
              <a:buFont typeface="Noto Sans Symbols"/>
              <a:buChar char="▪"/>
            </a:pPr>
            <a:r>
              <a:rPr lang="en"/>
              <a:t>Originally intended to use higher resolution video frames</a:t>
            </a:r>
            <a:endParaRPr/>
          </a:p>
          <a:p>
            <a:pPr indent="-260350" lvl="1" marL="742950" marR="0" rtl="0" algn="l">
              <a:lnSpc>
                <a:spcPct val="120000"/>
              </a:lnSpc>
              <a:spcBef>
                <a:spcPts val="0"/>
              </a:spcBef>
              <a:spcAft>
                <a:spcPts val="0"/>
              </a:spcAft>
              <a:buClr>
                <a:srgbClr val="FF0000"/>
              </a:buClr>
              <a:buSzPts val="1400"/>
              <a:buFont typeface="Noto Sans Symbols"/>
              <a:buChar char="▪"/>
            </a:pPr>
            <a:r>
              <a:rPr lang="en"/>
              <a:t>Sprite based design to show video feed and counter</a:t>
            </a:r>
            <a:endParaRPr/>
          </a:p>
          <a:p>
            <a:pPr indent="-279400" lvl="0" marL="342900" rtl="0">
              <a:lnSpc>
                <a:spcPct val="120000"/>
              </a:lnSpc>
              <a:spcBef>
                <a:spcPts val="0"/>
              </a:spcBef>
              <a:spcAft>
                <a:spcPts val="0"/>
              </a:spcAft>
              <a:buClr>
                <a:srgbClr val="FF0000"/>
              </a:buClr>
              <a:buSzPts val="1400"/>
              <a:buFont typeface="Noto Sans Symbols"/>
              <a:buChar char="▪"/>
            </a:pPr>
            <a:r>
              <a:rPr lang="en">
                <a:solidFill>
                  <a:schemeClr val="dk1"/>
                </a:solidFill>
              </a:rPr>
              <a:t>Counter originally was going to be on 7-Segment using buttons to switch between good and bad droplet counters.</a:t>
            </a:r>
            <a:endParaRPr>
              <a:solidFill>
                <a:schemeClr val="dk1"/>
              </a:solidFill>
            </a:endParaRPr>
          </a:p>
          <a:p>
            <a:pPr indent="-260350" lvl="1" marL="742950" rtl="0">
              <a:lnSpc>
                <a:spcPct val="120000"/>
              </a:lnSpc>
              <a:spcBef>
                <a:spcPts val="0"/>
              </a:spcBef>
              <a:spcAft>
                <a:spcPts val="0"/>
              </a:spcAft>
              <a:buClr>
                <a:srgbClr val="FF0000"/>
              </a:buClr>
              <a:buSzPts val="1400"/>
              <a:buFont typeface="Noto Sans Symbols"/>
              <a:buChar char="▪"/>
            </a:pPr>
            <a:r>
              <a:rPr lang="en">
                <a:solidFill>
                  <a:schemeClr val="dk1"/>
                </a:solidFill>
              </a:rPr>
              <a:t>Zedboard doesn’t have a 7-segment, so we opted to display on monitor</a:t>
            </a:r>
            <a:endParaRPr/>
          </a:p>
          <a:p>
            <a:pPr indent="0" lvl="0" marL="0" marR="0" rtl="0" algn="l">
              <a:lnSpc>
                <a:spcPct val="120000"/>
              </a:lnSpc>
              <a:spcBef>
                <a:spcPts val="0"/>
              </a:spcBef>
              <a:spcAft>
                <a:spcPts val="0"/>
              </a:spcAft>
              <a:buNone/>
            </a:pPr>
            <a:r>
              <a:t/>
            </a:r>
            <a:endParaRPr/>
          </a:p>
        </p:txBody>
      </p:sp>
      <p:sp>
        <p:nvSpPr>
          <p:cNvPr id="431" name="Shape 431"/>
          <p:cNvSpPr/>
          <p:nvPr/>
        </p:nvSpPr>
        <p:spPr>
          <a:xfrm>
            <a:off x="4386925" y="917300"/>
            <a:ext cx="947700" cy="3457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000"/>
              <a:t>main</a:t>
            </a:r>
            <a:endParaRPr sz="1000"/>
          </a:p>
        </p:txBody>
      </p:sp>
      <p:sp>
        <p:nvSpPr>
          <p:cNvPr id="432" name="Shape 432"/>
          <p:cNvSpPr/>
          <p:nvPr/>
        </p:nvSpPr>
        <p:spPr>
          <a:xfrm>
            <a:off x="6023075" y="917300"/>
            <a:ext cx="947700" cy="1119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VGA Controller</a:t>
            </a:r>
            <a:endParaRPr sz="1000"/>
          </a:p>
        </p:txBody>
      </p:sp>
      <p:cxnSp>
        <p:nvCxnSpPr>
          <p:cNvPr id="433" name="Shape 433"/>
          <p:cNvCxnSpPr/>
          <p:nvPr/>
        </p:nvCxnSpPr>
        <p:spPr>
          <a:xfrm>
            <a:off x="5341075" y="1064954"/>
            <a:ext cx="686700" cy="0"/>
          </a:xfrm>
          <a:prstGeom prst="straightConnector1">
            <a:avLst/>
          </a:prstGeom>
          <a:noFill/>
          <a:ln cap="flat" cmpd="sng" w="9525">
            <a:solidFill>
              <a:schemeClr val="dk2"/>
            </a:solidFill>
            <a:prstDash val="solid"/>
            <a:round/>
            <a:headEnd len="med" w="med" type="none"/>
            <a:tailEnd len="med" w="med" type="triangle"/>
          </a:ln>
        </p:spPr>
      </p:cxnSp>
      <p:sp>
        <p:nvSpPr>
          <p:cNvPr id="434" name="Shape 434"/>
          <p:cNvSpPr txBox="1"/>
          <p:nvPr/>
        </p:nvSpPr>
        <p:spPr>
          <a:xfrm>
            <a:off x="5323911" y="857620"/>
            <a:ext cx="453300" cy="14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clk</a:t>
            </a:r>
            <a:endParaRPr sz="800"/>
          </a:p>
        </p:txBody>
      </p:sp>
      <p:cxnSp>
        <p:nvCxnSpPr>
          <p:cNvPr id="435" name="Shape 435"/>
          <p:cNvCxnSpPr/>
          <p:nvPr/>
        </p:nvCxnSpPr>
        <p:spPr>
          <a:xfrm>
            <a:off x="5339362" y="1203611"/>
            <a:ext cx="686700" cy="0"/>
          </a:xfrm>
          <a:prstGeom prst="straightConnector1">
            <a:avLst/>
          </a:prstGeom>
          <a:noFill/>
          <a:ln cap="flat" cmpd="sng" w="9525">
            <a:solidFill>
              <a:schemeClr val="dk2"/>
            </a:solidFill>
            <a:prstDash val="solid"/>
            <a:round/>
            <a:headEnd len="med" w="med" type="none"/>
            <a:tailEnd len="med" w="med" type="triangle"/>
          </a:ln>
        </p:spPr>
      </p:cxnSp>
      <p:sp>
        <p:nvSpPr>
          <p:cNvPr id="436" name="Shape 436"/>
          <p:cNvSpPr txBox="1"/>
          <p:nvPr/>
        </p:nvSpPr>
        <p:spPr>
          <a:xfrm>
            <a:off x="5332499" y="996276"/>
            <a:ext cx="4533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rst</a:t>
            </a:r>
            <a:endParaRPr sz="800"/>
          </a:p>
        </p:txBody>
      </p:sp>
      <p:cxnSp>
        <p:nvCxnSpPr>
          <p:cNvPr id="437" name="Shape 437"/>
          <p:cNvCxnSpPr/>
          <p:nvPr/>
        </p:nvCxnSpPr>
        <p:spPr>
          <a:xfrm>
            <a:off x="5337645" y="1323442"/>
            <a:ext cx="686700" cy="0"/>
          </a:xfrm>
          <a:prstGeom prst="straightConnector1">
            <a:avLst/>
          </a:prstGeom>
          <a:noFill/>
          <a:ln cap="flat" cmpd="sng" w="9525">
            <a:solidFill>
              <a:schemeClr val="dk2"/>
            </a:solidFill>
            <a:prstDash val="solid"/>
            <a:round/>
            <a:headEnd len="med" w="med" type="triangle"/>
            <a:tailEnd len="med" w="med" type="none"/>
          </a:ln>
        </p:spPr>
      </p:cxnSp>
      <p:sp>
        <p:nvSpPr>
          <p:cNvPr id="438" name="Shape 438"/>
          <p:cNvSpPr txBox="1"/>
          <p:nvPr/>
        </p:nvSpPr>
        <p:spPr>
          <a:xfrm>
            <a:off x="5330772" y="1102370"/>
            <a:ext cx="6867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hcnt [11:0]</a:t>
            </a:r>
            <a:endParaRPr sz="800"/>
          </a:p>
        </p:txBody>
      </p:sp>
      <p:cxnSp>
        <p:nvCxnSpPr>
          <p:cNvPr id="439" name="Shape 439"/>
          <p:cNvCxnSpPr/>
          <p:nvPr/>
        </p:nvCxnSpPr>
        <p:spPr>
          <a:xfrm>
            <a:off x="5334207" y="1451817"/>
            <a:ext cx="686700" cy="0"/>
          </a:xfrm>
          <a:prstGeom prst="straightConnector1">
            <a:avLst/>
          </a:prstGeom>
          <a:noFill/>
          <a:ln cap="flat" cmpd="sng" w="9525">
            <a:solidFill>
              <a:schemeClr val="dk2"/>
            </a:solidFill>
            <a:prstDash val="solid"/>
            <a:round/>
            <a:headEnd len="med" w="med" type="triangle"/>
            <a:tailEnd len="med" w="med" type="none"/>
          </a:ln>
        </p:spPr>
      </p:cxnSp>
      <p:cxnSp>
        <p:nvCxnSpPr>
          <p:cNvPr id="440" name="Shape 440"/>
          <p:cNvCxnSpPr/>
          <p:nvPr/>
        </p:nvCxnSpPr>
        <p:spPr>
          <a:xfrm>
            <a:off x="5330757" y="1585892"/>
            <a:ext cx="686700" cy="0"/>
          </a:xfrm>
          <a:prstGeom prst="straightConnector1">
            <a:avLst/>
          </a:prstGeom>
          <a:noFill/>
          <a:ln cap="flat" cmpd="sng" w="9525">
            <a:solidFill>
              <a:schemeClr val="dk2"/>
            </a:solidFill>
            <a:prstDash val="solid"/>
            <a:round/>
            <a:headEnd len="med" w="med" type="triangle"/>
            <a:tailEnd len="med" w="med" type="none"/>
          </a:ln>
        </p:spPr>
      </p:cxnSp>
      <p:sp>
        <p:nvSpPr>
          <p:cNvPr id="441" name="Shape 441"/>
          <p:cNvSpPr txBox="1"/>
          <p:nvPr/>
        </p:nvSpPr>
        <p:spPr>
          <a:xfrm>
            <a:off x="5327347" y="1503320"/>
            <a:ext cx="6867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v</a:t>
            </a:r>
            <a:r>
              <a:rPr lang="en" sz="800"/>
              <a:t>sync</a:t>
            </a:r>
            <a:endParaRPr sz="800"/>
          </a:p>
        </p:txBody>
      </p:sp>
      <p:cxnSp>
        <p:nvCxnSpPr>
          <p:cNvPr id="442" name="Shape 442"/>
          <p:cNvCxnSpPr/>
          <p:nvPr/>
        </p:nvCxnSpPr>
        <p:spPr>
          <a:xfrm>
            <a:off x="5334220" y="1724392"/>
            <a:ext cx="686700" cy="0"/>
          </a:xfrm>
          <a:prstGeom prst="straightConnector1">
            <a:avLst/>
          </a:prstGeom>
          <a:noFill/>
          <a:ln cap="flat" cmpd="sng" w="9525">
            <a:solidFill>
              <a:schemeClr val="dk2"/>
            </a:solidFill>
            <a:prstDash val="solid"/>
            <a:round/>
            <a:headEnd len="med" w="med" type="triangle"/>
            <a:tailEnd len="med" w="med" type="none"/>
          </a:ln>
        </p:spPr>
      </p:cxnSp>
      <p:sp>
        <p:nvSpPr>
          <p:cNvPr id="443" name="Shape 443"/>
          <p:cNvSpPr txBox="1"/>
          <p:nvPr/>
        </p:nvSpPr>
        <p:spPr>
          <a:xfrm>
            <a:off x="5323922" y="1653970"/>
            <a:ext cx="6867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vid_active</a:t>
            </a:r>
            <a:endParaRPr sz="800"/>
          </a:p>
        </p:txBody>
      </p:sp>
      <p:cxnSp>
        <p:nvCxnSpPr>
          <p:cNvPr id="444" name="Shape 444"/>
          <p:cNvCxnSpPr/>
          <p:nvPr/>
        </p:nvCxnSpPr>
        <p:spPr>
          <a:xfrm>
            <a:off x="5330795" y="1875042"/>
            <a:ext cx="686700" cy="0"/>
          </a:xfrm>
          <a:prstGeom prst="straightConnector1">
            <a:avLst/>
          </a:prstGeom>
          <a:noFill/>
          <a:ln cap="flat" cmpd="sng" w="9525">
            <a:solidFill>
              <a:schemeClr val="dk2"/>
            </a:solidFill>
            <a:prstDash val="solid"/>
            <a:round/>
            <a:headEnd len="med" w="med" type="triangle"/>
            <a:tailEnd len="med" w="med" type="none"/>
          </a:ln>
        </p:spPr>
      </p:cxnSp>
      <p:sp>
        <p:nvSpPr>
          <p:cNvPr id="445" name="Shape 445"/>
          <p:cNvSpPr txBox="1"/>
          <p:nvPr/>
        </p:nvSpPr>
        <p:spPr>
          <a:xfrm>
            <a:off x="5318758" y="2581270"/>
            <a:ext cx="6867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vid_en</a:t>
            </a:r>
            <a:endParaRPr sz="800"/>
          </a:p>
        </p:txBody>
      </p:sp>
      <p:sp>
        <p:nvSpPr>
          <p:cNvPr id="446" name="Shape 446"/>
          <p:cNvSpPr/>
          <p:nvPr/>
        </p:nvSpPr>
        <p:spPr>
          <a:xfrm>
            <a:off x="6246550" y="2133750"/>
            <a:ext cx="947700" cy="2241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display</a:t>
            </a:r>
            <a:endParaRPr sz="1000"/>
          </a:p>
        </p:txBody>
      </p:sp>
      <p:cxnSp>
        <p:nvCxnSpPr>
          <p:cNvPr id="447" name="Shape 447"/>
          <p:cNvCxnSpPr/>
          <p:nvPr/>
        </p:nvCxnSpPr>
        <p:spPr>
          <a:xfrm>
            <a:off x="5335949" y="2281404"/>
            <a:ext cx="912600" cy="0"/>
          </a:xfrm>
          <a:prstGeom prst="straightConnector1">
            <a:avLst/>
          </a:prstGeom>
          <a:noFill/>
          <a:ln cap="flat" cmpd="sng" w="9525">
            <a:solidFill>
              <a:schemeClr val="dk2"/>
            </a:solidFill>
            <a:prstDash val="solid"/>
            <a:round/>
            <a:headEnd len="med" w="med" type="none"/>
            <a:tailEnd len="med" w="med" type="triangle"/>
          </a:ln>
        </p:spPr>
      </p:cxnSp>
      <p:sp>
        <p:nvSpPr>
          <p:cNvPr id="448" name="Shape 448"/>
          <p:cNvSpPr txBox="1"/>
          <p:nvPr/>
        </p:nvSpPr>
        <p:spPr>
          <a:xfrm>
            <a:off x="5335953" y="2074070"/>
            <a:ext cx="4533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clk</a:t>
            </a:r>
            <a:endParaRPr sz="800"/>
          </a:p>
        </p:txBody>
      </p:sp>
      <p:cxnSp>
        <p:nvCxnSpPr>
          <p:cNvPr id="449" name="Shape 449"/>
          <p:cNvCxnSpPr/>
          <p:nvPr/>
        </p:nvCxnSpPr>
        <p:spPr>
          <a:xfrm>
            <a:off x="5334235" y="2420061"/>
            <a:ext cx="912600" cy="0"/>
          </a:xfrm>
          <a:prstGeom prst="straightConnector1">
            <a:avLst/>
          </a:prstGeom>
          <a:noFill/>
          <a:ln cap="flat" cmpd="sng" w="9525">
            <a:solidFill>
              <a:schemeClr val="dk2"/>
            </a:solidFill>
            <a:prstDash val="solid"/>
            <a:round/>
            <a:headEnd len="med" w="med" type="none"/>
            <a:tailEnd len="med" w="med" type="triangle"/>
          </a:ln>
        </p:spPr>
      </p:cxnSp>
      <p:sp>
        <p:nvSpPr>
          <p:cNvPr id="450" name="Shape 450"/>
          <p:cNvSpPr txBox="1"/>
          <p:nvPr/>
        </p:nvSpPr>
        <p:spPr>
          <a:xfrm>
            <a:off x="5344540" y="2212726"/>
            <a:ext cx="4533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rst</a:t>
            </a:r>
            <a:endParaRPr sz="800"/>
          </a:p>
        </p:txBody>
      </p:sp>
      <p:cxnSp>
        <p:nvCxnSpPr>
          <p:cNvPr id="451" name="Shape 451"/>
          <p:cNvCxnSpPr/>
          <p:nvPr/>
        </p:nvCxnSpPr>
        <p:spPr>
          <a:xfrm>
            <a:off x="5332518" y="2539892"/>
            <a:ext cx="917700" cy="0"/>
          </a:xfrm>
          <a:prstGeom prst="straightConnector1">
            <a:avLst/>
          </a:prstGeom>
          <a:noFill/>
          <a:ln cap="flat" cmpd="sng" w="9525">
            <a:solidFill>
              <a:schemeClr val="dk2"/>
            </a:solidFill>
            <a:prstDash val="solid"/>
            <a:round/>
            <a:headEnd len="med" w="med" type="none"/>
            <a:tailEnd len="med" w="med" type="triangle"/>
          </a:ln>
        </p:spPr>
      </p:cxnSp>
      <p:cxnSp>
        <p:nvCxnSpPr>
          <p:cNvPr id="452" name="Shape 452"/>
          <p:cNvCxnSpPr/>
          <p:nvPr/>
        </p:nvCxnSpPr>
        <p:spPr>
          <a:xfrm>
            <a:off x="5329081" y="2668267"/>
            <a:ext cx="921000" cy="0"/>
          </a:xfrm>
          <a:prstGeom prst="straightConnector1">
            <a:avLst/>
          </a:prstGeom>
          <a:noFill/>
          <a:ln cap="flat" cmpd="sng" w="9525">
            <a:solidFill>
              <a:schemeClr val="dk2"/>
            </a:solidFill>
            <a:prstDash val="solid"/>
            <a:round/>
            <a:headEnd len="med" w="med" type="none"/>
            <a:tailEnd len="med" w="med" type="triangle"/>
          </a:ln>
        </p:spPr>
      </p:cxnSp>
      <p:cxnSp>
        <p:nvCxnSpPr>
          <p:cNvPr id="453" name="Shape 453"/>
          <p:cNvCxnSpPr/>
          <p:nvPr/>
        </p:nvCxnSpPr>
        <p:spPr>
          <a:xfrm>
            <a:off x="5340275" y="2802350"/>
            <a:ext cx="906300" cy="0"/>
          </a:xfrm>
          <a:prstGeom prst="straightConnector1">
            <a:avLst/>
          </a:prstGeom>
          <a:noFill/>
          <a:ln cap="flat" cmpd="sng" w="9525">
            <a:solidFill>
              <a:schemeClr val="dk2"/>
            </a:solidFill>
            <a:prstDash val="solid"/>
            <a:round/>
            <a:headEnd len="med" w="med" type="none"/>
            <a:tailEnd len="med" w="med" type="triangle"/>
          </a:ln>
        </p:spPr>
      </p:cxnSp>
      <p:cxnSp>
        <p:nvCxnSpPr>
          <p:cNvPr id="454" name="Shape 454"/>
          <p:cNvCxnSpPr/>
          <p:nvPr/>
        </p:nvCxnSpPr>
        <p:spPr>
          <a:xfrm>
            <a:off x="5336825" y="2940775"/>
            <a:ext cx="907500" cy="0"/>
          </a:xfrm>
          <a:prstGeom prst="straightConnector1">
            <a:avLst/>
          </a:prstGeom>
          <a:noFill/>
          <a:ln cap="flat" cmpd="sng" w="9525">
            <a:solidFill>
              <a:schemeClr val="dk2"/>
            </a:solidFill>
            <a:prstDash val="solid"/>
            <a:round/>
            <a:headEnd len="med" w="med" type="none"/>
            <a:tailEnd len="med" w="med" type="triangle"/>
          </a:ln>
        </p:spPr>
      </p:cxnSp>
      <p:cxnSp>
        <p:nvCxnSpPr>
          <p:cNvPr id="455" name="Shape 455"/>
          <p:cNvCxnSpPr/>
          <p:nvPr/>
        </p:nvCxnSpPr>
        <p:spPr>
          <a:xfrm>
            <a:off x="5340275" y="3090750"/>
            <a:ext cx="909900" cy="600"/>
          </a:xfrm>
          <a:prstGeom prst="straightConnector1">
            <a:avLst/>
          </a:prstGeom>
          <a:noFill/>
          <a:ln cap="flat" cmpd="sng" w="9525">
            <a:solidFill>
              <a:schemeClr val="dk2"/>
            </a:solidFill>
            <a:prstDash val="solid"/>
            <a:round/>
            <a:headEnd len="med" w="med" type="none"/>
            <a:tailEnd len="med" w="med" type="triangle"/>
          </a:ln>
        </p:spPr>
      </p:cxnSp>
      <p:sp>
        <p:nvSpPr>
          <p:cNvPr id="456" name="Shape 456"/>
          <p:cNvSpPr txBox="1"/>
          <p:nvPr/>
        </p:nvSpPr>
        <p:spPr>
          <a:xfrm>
            <a:off x="5322227" y="2872175"/>
            <a:ext cx="9555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bad</a:t>
            </a:r>
            <a:r>
              <a:rPr lang="en" sz="800"/>
              <a:t>Drops [15:0]</a:t>
            </a:r>
            <a:endParaRPr sz="800"/>
          </a:p>
        </p:txBody>
      </p:sp>
      <p:cxnSp>
        <p:nvCxnSpPr>
          <p:cNvPr id="457" name="Shape 457"/>
          <p:cNvCxnSpPr/>
          <p:nvPr/>
        </p:nvCxnSpPr>
        <p:spPr>
          <a:xfrm>
            <a:off x="5338490" y="3243150"/>
            <a:ext cx="909900" cy="600"/>
          </a:xfrm>
          <a:prstGeom prst="straightConnector1">
            <a:avLst/>
          </a:prstGeom>
          <a:noFill/>
          <a:ln cap="flat" cmpd="sng" w="9525">
            <a:solidFill>
              <a:schemeClr val="dk2"/>
            </a:solidFill>
            <a:prstDash val="solid"/>
            <a:round/>
            <a:headEnd len="med" w="med" type="triangle"/>
            <a:tailEnd len="med" w="med" type="none"/>
          </a:ln>
        </p:spPr>
      </p:cxnSp>
      <p:sp>
        <p:nvSpPr>
          <p:cNvPr id="458" name="Shape 458"/>
          <p:cNvSpPr txBox="1"/>
          <p:nvPr/>
        </p:nvSpPr>
        <p:spPr>
          <a:xfrm>
            <a:off x="5320449" y="3024575"/>
            <a:ext cx="7788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blue</a:t>
            </a:r>
            <a:r>
              <a:rPr lang="en" sz="800"/>
              <a:t> [3:0]</a:t>
            </a:r>
            <a:endParaRPr sz="800"/>
          </a:p>
        </p:txBody>
      </p:sp>
      <p:cxnSp>
        <p:nvCxnSpPr>
          <p:cNvPr id="459" name="Shape 459"/>
          <p:cNvCxnSpPr/>
          <p:nvPr/>
        </p:nvCxnSpPr>
        <p:spPr>
          <a:xfrm>
            <a:off x="5340265" y="3395550"/>
            <a:ext cx="909900" cy="600"/>
          </a:xfrm>
          <a:prstGeom prst="straightConnector1">
            <a:avLst/>
          </a:prstGeom>
          <a:noFill/>
          <a:ln cap="flat" cmpd="sng" w="9525">
            <a:solidFill>
              <a:schemeClr val="dk2"/>
            </a:solidFill>
            <a:prstDash val="solid"/>
            <a:round/>
            <a:headEnd len="med" w="med" type="triangle"/>
            <a:tailEnd len="med" w="med" type="none"/>
          </a:ln>
        </p:spPr>
      </p:cxnSp>
      <p:sp>
        <p:nvSpPr>
          <p:cNvPr id="460" name="Shape 460"/>
          <p:cNvSpPr txBox="1"/>
          <p:nvPr/>
        </p:nvSpPr>
        <p:spPr>
          <a:xfrm>
            <a:off x="5322224" y="3176975"/>
            <a:ext cx="7770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green</a:t>
            </a:r>
            <a:r>
              <a:rPr lang="en" sz="800"/>
              <a:t> [3:0]</a:t>
            </a:r>
            <a:endParaRPr sz="800"/>
          </a:p>
        </p:txBody>
      </p:sp>
      <p:cxnSp>
        <p:nvCxnSpPr>
          <p:cNvPr id="461" name="Shape 461"/>
          <p:cNvCxnSpPr/>
          <p:nvPr/>
        </p:nvCxnSpPr>
        <p:spPr>
          <a:xfrm>
            <a:off x="5338523" y="3547950"/>
            <a:ext cx="909900" cy="600"/>
          </a:xfrm>
          <a:prstGeom prst="straightConnector1">
            <a:avLst/>
          </a:prstGeom>
          <a:noFill/>
          <a:ln cap="flat" cmpd="sng" w="9525">
            <a:solidFill>
              <a:schemeClr val="dk2"/>
            </a:solidFill>
            <a:prstDash val="solid"/>
            <a:round/>
            <a:headEnd len="med" w="med" type="triangle"/>
            <a:tailEnd len="med" w="med" type="none"/>
          </a:ln>
        </p:spPr>
      </p:cxnSp>
      <p:sp>
        <p:nvSpPr>
          <p:cNvPr id="462" name="Shape 462"/>
          <p:cNvSpPr txBox="1"/>
          <p:nvPr/>
        </p:nvSpPr>
        <p:spPr>
          <a:xfrm>
            <a:off x="5320475" y="3329375"/>
            <a:ext cx="7941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red</a:t>
            </a:r>
            <a:r>
              <a:rPr lang="en" sz="800"/>
              <a:t> [3:0]</a:t>
            </a:r>
            <a:endParaRPr sz="800"/>
          </a:p>
        </p:txBody>
      </p:sp>
      <p:cxnSp>
        <p:nvCxnSpPr>
          <p:cNvPr id="463" name="Shape 463"/>
          <p:cNvCxnSpPr/>
          <p:nvPr/>
        </p:nvCxnSpPr>
        <p:spPr>
          <a:xfrm>
            <a:off x="5330815" y="3700350"/>
            <a:ext cx="909900" cy="600"/>
          </a:xfrm>
          <a:prstGeom prst="straightConnector1">
            <a:avLst/>
          </a:prstGeom>
          <a:noFill/>
          <a:ln cap="flat" cmpd="sng" w="9525">
            <a:solidFill>
              <a:schemeClr val="dk2"/>
            </a:solidFill>
            <a:prstDash val="solid"/>
            <a:round/>
            <a:headEnd len="med" w="med" type="triangle"/>
            <a:tailEnd len="med" w="med" type="none"/>
          </a:ln>
        </p:spPr>
      </p:cxnSp>
      <p:sp>
        <p:nvSpPr>
          <p:cNvPr id="464" name="Shape 464"/>
          <p:cNvSpPr txBox="1"/>
          <p:nvPr/>
        </p:nvSpPr>
        <p:spPr>
          <a:xfrm>
            <a:off x="5315282" y="3637665"/>
            <a:ext cx="9555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frP</a:t>
            </a:r>
            <a:r>
              <a:rPr lang="en" sz="800"/>
              <a:t>ix [7:0]</a:t>
            </a:r>
            <a:endParaRPr sz="800"/>
          </a:p>
        </p:txBody>
      </p:sp>
      <p:cxnSp>
        <p:nvCxnSpPr>
          <p:cNvPr id="465" name="Shape 465"/>
          <p:cNvCxnSpPr/>
          <p:nvPr/>
        </p:nvCxnSpPr>
        <p:spPr>
          <a:xfrm>
            <a:off x="5333330" y="3856240"/>
            <a:ext cx="909900" cy="600"/>
          </a:xfrm>
          <a:prstGeom prst="straightConnector1">
            <a:avLst/>
          </a:prstGeom>
          <a:noFill/>
          <a:ln cap="flat" cmpd="sng" w="9525">
            <a:solidFill>
              <a:schemeClr val="dk2"/>
            </a:solidFill>
            <a:prstDash val="solid"/>
            <a:round/>
            <a:headEnd len="med" w="med" type="none"/>
            <a:tailEnd len="med" w="med" type="triangle"/>
          </a:ln>
        </p:spPr>
      </p:cxnSp>
      <p:cxnSp>
        <p:nvCxnSpPr>
          <p:cNvPr id="466" name="Shape 466"/>
          <p:cNvCxnSpPr/>
          <p:nvPr/>
        </p:nvCxnSpPr>
        <p:spPr>
          <a:xfrm>
            <a:off x="5336779" y="4012140"/>
            <a:ext cx="909900" cy="600"/>
          </a:xfrm>
          <a:prstGeom prst="straightConnector1">
            <a:avLst/>
          </a:prstGeom>
          <a:noFill/>
          <a:ln cap="flat" cmpd="sng" w="9525">
            <a:solidFill>
              <a:schemeClr val="dk2"/>
            </a:solidFill>
            <a:prstDash val="solid"/>
            <a:round/>
            <a:headEnd len="med" w="med" type="triangle"/>
            <a:tailEnd len="med" w="med" type="none"/>
          </a:ln>
        </p:spPr>
      </p:cxnSp>
      <p:sp>
        <p:nvSpPr>
          <p:cNvPr id="467" name="Shape 467"/>
          <p:cNvSpPr txBox="1"/>
          <p:nvPr/>
        </p:nvSpPr>
        <p:spPr>
          <a:xfrm>
            <a:off x="5318731" y="3938965"/>
            <a:ext cx="9555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logo</a:t>
            </a:r>
            <a:r>
              <a:rPr lang="en" sz="800"/>
              <a:t>Pix [7:0]</a:t>
            </a:r>
            <a:endParaRPr sz="800"/>
          </a:p>
        </p:txBody>
      </p:sp>
      <p:cxnSp>
        <p:nvCxnSpPr>
          <p:cNvPr id="468" name="Shape 468"/>
          <p:cNvCxnSpPr/>
          <p:nvPr/>
        </p:nvCxnSpPr>
        <p:spPr>
          <a:xfrm>
            <a:off x="5336779" y="4157540"/>
            <a:ext cx="909900" cy="600"/>
          </a:xfrm>
          <a:prstGeom prst="straightConnector1">
            <a:avLst/>
          </a:prstGeom>
          <a:noFill/>
          <a:ln cap="flat" cmpd="sng" w="9525">
            <a:solidFill>
              <a:schemeClr val="dk2"/>
            </a:solidFill>
            <a:prstDash val="solid"/>
            <a:round/>
            <a:headEnd len="med" w="med" type="none"/>
            <a:tailEnd len="med" w="med" type="triangle"/>
          </a:ln>
        </p:spPr>
      </p:cxnSp>
      <p:sp>
        <p:nvSpPr>
          <p:cNvPr id="469" name="Shape 469"/>
          <p:cNvSpPr/>
          <p:nvPr/>
        </p:nvSpPr>
        <p:spPr>
          <a:xfrm>
            <a:off x="8045850" y="2272548"/>
            <a:ext cx="947700" cy="970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disp_char</a:t>
            </a:r>
            <a:endParaRPr sz="1000"/>
          </a:p>
        </p:txBody>
      </p:sp>
      <p:cxnSp>
        <p:nvCxnSpPr>
          <p:cNvPr id="470" name="Shape 470"/>
          <p:cNvCxnSpPr/>
          <p:nvPr/>
        </p:nvCxnSpPr>
        <p:spPr>
          <a:xfrm>
            <a:off x="7199550" y="2420200"/>
            <a:ext cx="851100" cy="0"/>
          </a:xfrm>
          <a:prstGeom prst="straightConnector1">
            <a:avLst/>
          </a:prstGeom>
          <a:noFill/>
          <a:ln cap="flat" cmpd="sng" w="9525">
            <a:solidFill>
              <a:schemeClr val="dk2"/>
            </a:solidFill>
            <a:prstDash val="solid"/>
            <a:round/>
            <a:headEnd len="med" w="med" type="none"/>
            <a:tailEnd len="med" w="med" type="triangle"/>
          </a:ln>
        </p:spPr>
      </p:cxnSp>
      <p:sp>
        <p:nvSpPr>
          <p:cNvPr id="471" name="Shape 471"/>
          <p:cNvSpPr txBox="1"/>
          <p:nvPr/>
        </p:nvSpPr>
        <p:spPr>
          <a:xfrm>
            <a:off x="7194286" y="2212857"/>
            <a:ext cx="4533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clk</a:t>
            </a:r>
            <a:endParaRPr sz="800"/>
          </a:p>
        </p:txBody>
      </p:sp>
      <p:cxnSp>
        <p:nvCxnSpPr>
          <p:cNvPr id="472" name="Shape 472"/>
          <p:cNvCxnSpPr/>
          <p:nvPr/>
        </p:nvCxnSpPr>
        <p:spPr>
          <a:xfrm>
            <a:off x="7192675" y="2558850"/>
            <a:ext cx="856200" cy="0"/>
          </a:xfrm>
          <a:prstGeom prst="straightConnector1">
            <a:avLst/>
          </a:prstGeom>
          <a:noFill/>
          <a:ln cap="flat" cmpd="sng" w="9525">
            <a:solidFill>
              <a:schemeClr val="dk2"/>
            </a:solidFill>
            <a:prstDash val="solid"/>
            <a:round/>
            <a:headEnd len="med" w="med" type="none"/>
            <a:tailEnd len="med" w="med" type="triangle"/>
          </a:ln>
        </p:spPr>
      </p:cxnSp>
      <p:sp>
        <p:nvSpPr>
          <p:cNvPr id="473" name="Shape 473"/>
          <p:cNvSpPr txBox="1"/>
          <p:nvPr/>
        </p:nvSpPr>
        <p:spPr>
          <a:xfrm>
            <a:off x="7202874" y="2351514"/>
            <a:ext cx="4533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rst</a:t>
            </a:r>
            <a:endParaRPr sz="800"/>
          </a:p>
        </p:txBody>
      </p:sp>
      <p:cxnSp>
        <p:nvCxnSpPr>
          <p:cNvPr id="474" name="Shape 474"/>
          <p:cNvCxnSpPr/>
          <p:nvPr/>
        </p:nvCxnSpPr>
        <p:spPr>
          <a:xfrm>
            <a:off x="7199550" y="2678675"/>
            <a:ext cx="847500" cy="0"/>
          </a:xfrm>
          <a:prstGeom prst="straightConnector1">
            <a:avLst/>
          </a:prstGeom>
          <a:noFill/>
          <a:ln cap="flat" cmpd="sng" w="9525">
            <a:solidFill>
              <a:schemeClr val="dk2"/>
            </a:solidFill>
            <a:prstDash val="solid"/>
            <a:round/>
            <a:headEnd len="med" w="med" type="none"/>
            <a:tailEnd len="med" w="med" type="triangle"/>
          </a:ln>
        </p:spPr>
      </p:cxnSp>
      <p:cxnSp>
        <p:nvCxnSpPr>
          <p:cNvPr id="475" name="Shape 475"/>
          <p:cNvCxnSpPr/>
          <p:nvPr/>
        </p:nvCxnSpPr>
        <p:spPr>
          <a:xfrm>
            <a:off x="7199550" y="2807050"/>
            <a:ext cx="844200" cy="0"/>
          </a:xfrm>
          <a:prstGeom prst="straightConnector1">
            <a:avLst/>
          </a:prstGeom>
          <a:noFill/>
          <a:ln cap="flat" cmpd="sng" w="9525">
            <a:solidFill>
              <a:schemeClr val="dk2"/>
            </a:solidFill>
            <a:prstDash val="solid"/>
            <a:round/>
            <a:headEnd len="med" w="med" type="none"/>
            <a:tailEnd len="med" w="med" type="triangle"/>
          </a:ln>
        </p:spPr>
      </p:cxnSp>
      <p:cxnSp>
        <p:nvCxnSpPr>
          <p:cNvPr id="476" name="Shape 476"/>
          <p:cNvCxnSpPr/>
          <p:nvPr/>
        </p:nvCxnSpPr>
        <p:spPr>
          <a:xfrm>
            <a:off x="7201666" y="3077875"/>
            <a:ext cx="849300" cy="0"/>
          </a:xfrm>
          <a:prstGeom prst="straightConnector1">
            <a:avLst/>
          </a:prstGeom>
          <a:noFill/>
          <a:ln cap="flat" cmpd="sng" w="9525">
            <a:solidFill>
              <a:schemeClr val="dk2"/>
            </a:solidFill>
            <a:prstDash val="solid"/>
            <a:round/>
            <a:headEnd len="med" w="med" type="triangle"/>
            <a:tailEnd len="med" w="med" type="none"/>
          </a:ln>
        </p:spPr>
      </p:cxnSp>
      <p:sp>
        <p:nvSpPr>
          <p:cNvPr id="477" name="Shape 477"/>
          <p:cNvSpPr txBox="1"/>
          <p:nvPr/>
        </p:nvSpPr>
        <p:spPr>
          <a:xfrm>
            <a:off x="7196472" y="2733400"/>
            <a:ext cx="900600" cy="14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char_col [5:0]</a:t>
            </a:r>
            <a:endParaRPr sz="800"/>
          </a:p>
        </p:txBody>
      </p:sp>
      <p:cxnSp>
        <p:nvCxnSpPr>
          <p:cNvPr id="478" name="Shape 478"/>
          <p:cNvCxnSpPr/>
          <p:nvPr/>
        </p:nvCxnSpPr>
        <p:spPr>
          <a:xfrm>
            <a:off x="7198325" y="2954475"/>
            <a:ext cx="844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id="484" name="Shape 484"/>
          <p:cNvPicPr preferRelativeResize="0"/>
          <p:nvPr/>
        </p:nvPicPr>
        <p:blipFill>
          <a:blip r:embed="rId3">
            <a:alphaModFix/>
          </a:blip>
          <a:stretch>
            <a:fillRect/>
          </a:stretch>
        </p:blipFill>
        <p:spPr>
          <a:xfrm>
            <a:off x="263850" y="488624"/>
            <a:ext cx="2519501" cy="2519501"/>
          </a:xfrm>
          <a:prstGeom prst="rect">
            <a:avLst/>
          </a:prstGeom>
          <a:noFill/>
          <a:ln>
            <a:noFill/>
          </a:ln>
        </p:spPr>
      </p:pic>
      <p:pic>
        <p:nvPicPr>
          <p:cNvPr id="485" name="Shape 485"/>
          <p:cNvPicPr preferRelativeResize="0"/>
          <p:nvPr/>
        </p:nvPicPr>
        <p:blipFill>
          <a:blip r:embed="rId4">
            <a:alphaModFix/>
          </a:blip>
          <a:stretch>
            <a:fillRect/>
          </a:stretch>
        </p:blipFill>
        <p:spPr>
          <a:xfrm>
            <a:off x="617167" y="1151075"/>
            <a:ext cx="900950" cy="675725"/>
          </a:xfrm>
          <a:prstGeom prst="rect">
            <a:avLst/>
          </a:prstGeom>
          <a:noFill/>
          <a:ln>
            <a:noFill/>
          </a:ln>
        </p:spPr>
      </p:pic>
      <p:sp>
        <p:nvSpPr>
          <p:cNvPr id="486" name="Shape 486"/>
          <p:cNvSpPr txBox="1"/>
          <p:nvPr/>
        </p:nvSpPr>
        <p:spPr>
          <a:xfrm>
            <a:off x="1593175" y="1056238"/>
            <a:ext cx="1064400" cy="88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Good:  1</a:t>
            </a:r>
            <a:endParaRPr>
              <a:solidFill>
                <a:srgbClr val="FFFFFF"/>
              </a:solidFill>
            </a:endParaRPr>
          </a:p>
          <a:p>
            <a:pPr indent="0" lvl="0" marL="0" rtl="0">
              <a:spcBef>
                <a:spcPts val="0"/>
              </a:spcBef>
              <a:spcAft>
                <a:spcPts val="0"/>
              </a:spcAft>
              <a:buNone/>
            </a:pPr>
            <a:r>
              <a:rPr lang="en">
                <a:solidFill>
                  <a:srgbClr val="FFFFFF"/>
                </a:solidFill>
              </a:rPr>
              <a:t>Bad:    0</a:t>
            </a:r>
            <a:endParaRPr>
              <a:solidFill>
                <a:srgbClr val="FFFFFF"/>
              </a:solidFill>
            </a:endParaRPr>
          </a:p>
        </p:txBody>
      </p:sp>
      <p:sp>
        <p:nvSpPr>
          <p:cNvPr id="487" name="Shape 487"/>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88" name="Shape 488"/>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89" name="Shape 489"/>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490" name="Shape 490"/>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lang="en"/>
              <a:t>Display Interface</a:t>
            </a:r>
            <a:endParaRPr b="1" i="0" sz="3600" u="none" cap="none" strike="noStrike">
              <a:solidFill>
                <a:schemeClr val="dk1"/>
              </a:solidFill>
              <a:latin typeface="Arial"/>
              <a:ea typeface="Arial"/>
              <a:cs typeface="Arial"/>
              <a:sym typeface="Arial"/>
            </a:endParaRPr>
          </a:p>
        </p:txBody>
      </p:sp>
      <p:sp>
        <p:nvSpPr>
          <p:cNvPr id="491" name="Shape 491"/>
          <p:cNvSpPr/>
          <p:nvPr/>
        </p:nvSpPr>
        <p:spPr>
          <a:xfrm>
            <a:off x="5850825" y="384575"/>
            <a:ext cx="535800" cy="453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700"/>
              <a:t>Pixel row/col</a:t>
            </a:r>
            <a:endParaRPr sz="700"/>
          </a:p>
        </p:txBody>
      </p:sp>
      <p:sp>
        <p:nvSpPr>
          <p:cNvPr id="492" name="Shape 492"/>
          <p:cNvSpPr/>
          <p:nvPr/>
        </p:nvSpPr>
        <p:spPr>
          <a:xfrm>
            <a:off x="5586525" y="1023250"/>
            <a:ext cx="1064400" cy="795000"/>
          </a:xfrm>
          <a:prstGeom prst="diamond">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800"/>
              <a:t>Which</a:t>
            </a:r>
            <a:endParaRPr sz="800"/>
          </a:p>
          <a:p>
            <a:pPr indent="0" lvl="0" marL="0">
              <a:spcBef>
                <a:spcPts val="0"/>
              </a:spcBef>
              <a:spcAft>
                <a:spcPts val="0"/>
              </a:spcAft>
              <a:buNone/>
            </a:pPr>
            <a:r>
              <a:rPr lang="en" sz="800"/>
              <a:t>Sprite?</a:t>
            </a:r>
            <a:endParaRPr sz="800"/>
          </a:p>
        </p:txBody>
      </p:sp>
      <p:cxnSp>
        <p:nvCxnSpPr>
          <p:cNvPr id="493" name="Shape 493"/>
          <p:cNvCxnSpPr>
            <a:stCxn id="491" idx="4"/>
            <a:endCxn id="492" idx="0"/>
          </p:cNvCxnSpPr>
          <p:nvPr/>
        </p:nvCxnSpPr>
        <p:spPr>
          <a:xfrm>
            <a:off x="6118725" y="837875"/>
            <a:ext cx="0" cy="185400"/>
          </a:xfrm>
          <a:prstGeom prst="straightConnector1">
            <a:avLst/>
          </a:prstGeom>
          <a:noFill/>
          <a:ln cap="flat" cmpd="sng" w="9525">
            <a:solidFill>
              <a:schemeClr val="dk2"/>
            </a:solidFill>
            <a:prstDash val="solid"/>
            <a:round/>
            <a:headEnd len="med" w="med" type="none"/>
            <a:tailEnd len="med" w="med" type="triangle"/>
          </a:ln>
        </p:spPr>
      </p:cxnSp>
      <p:sp>
        <p:nvSpPr>
          <p:cNvPr id="494" name="Shape 494"/>
          <p:cNvSpPr/>
          <p:nvPr/>
        </p:nvSpPr>
        <p:spPr>
          <a:xfrm>
            <a:off x="4801225" y="2003613"/>
            <a:ext cx="733500" cy="453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Camera Frame</a:t>
            </a:r>
            <a:endParaRPr sz="700"/>
          </a:p>
        </p:txBody>
      </p:sp>
      <p:sp>
        <p:nvSpPr>
          <p:cNvPr id="495" name="Shape 495"/>
          <p:cNvSpPr/>
          <p:nvPr/>
        </p:nvSpPr>
        <p:spPr>
          <a:xfrm>
            <a:off x="5751975" y="2015813"/>
            <a:ext cx="733500" cy="453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Logo</a:t>
            </a:r>
            <a:endParaRPr sz="700"/>
          </a:p>
        </p:txBody>
      </p:sp>
      <p:sp>
        <p:nvSpPr>
          <p:cNvPr id="496" name="Shape 496"/>
          <p:cNvSpPr/>
          <p:nvPr/>
        </p:nvSpPr>
        <p:spPr>
          <a:xfrm>
            <a:off x="6702725" y="2003613"/>
            <a:ext cx="733500" cy="453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Counter</a:t>
            </a:r>
            <a:endParaRPr sz="700"/>
          </a:p>
          <a:p>
            <a:pPr indent="0" lvl="0" marL="0" rtl="0" algn="ctr">
              <a:spcBef>
                <a:spcPts val="0"/>
              </a:spcBef>
              <a:spcAft>
                <a:spcPts val="0"/>
              </a:spcAft>
              <a:buNone/>
            </a:pPr>
            <a:r>
              <a:rPr lang="en" sz="700"/>
              <a:t>Text</a:t>
            </a:r>
            <a:endParaRPr sz="700"/>
          </a:p>
        </p:txBody>
      </p:sp>
      <p:cxnSp>
        <p:nvCxnSpPr>
          <p:cNvPr id="497" name="Shape 497"/>
          <p:cNvCxnSpPr>
            <a:stCxn id="492" idx="2"/>
            <a:endCxn id="495" idx="0"/>
          </p:cNvCxnSpPr>
          <p:nvPr/>
        </p:nvCxnSpPr>
        <p:spPr>
          <a:xfrm>
            <a:off x="6118725" y="1818250"/>
            <a:ext cx="0" cy="197700"/>
          </a:xfrm>
          <a:prstGeom prst="straightConnector1">
            <a:avLst/>
          </a:prstGeom>
          <a:noFill/>
          <a:ln cap="flat" cmpd="sng" w="9525">
            <a:solidFill>
              <a:schemeClr val="dk2"/>
            </a:solidFill>
            <a:prstDash val="solid"/>
            <a:round/>
            <a:headEnd len="med" w="med" type="none"/>
            <a:tailEnd len="med" w="med" type="triangle"/>
          </a:ln>
        </p:spPr>
      </p:cxnSp>
      <p:cxnSp>
        <p:nvCxnSpPr>
          <p:cNvPr id="498" name="Shape 498"/>
          <p:cNvCxnSpPr>
            <a:stCxn id="492" idx="1"/>
            <a:endCxn id="494" idx="0"/>
          </p:cNvCxnSpPr>
          <p:nvPr/>
        </p:nvCxnSpPr>
        <p:spPr>
          <a:xfrm flipH="1">
            <a:off x="5168025" y="1420750"/>
            <a:ext cx="418500" cy="582900"/>
          </a:xfrm>
          <a:prstGeom prst="bentConnector2">
            <a:avLst/>
          </a:prstGeom>
          <a:noFill/>
          <a:ln cap="flat" cmpd="sng" w="9525">
            <a:solidFill>
              <a:schemeClr val="dk2"/>
            </a:solidFill>
            <a:prstDash val="solid"/>
            <a:round/>
            <a:headEnd len="med" w="med" type="none"/>
            <a:tailEnd len="med" w="med" type="triangle"/>
          </a:ln>
        </p:spPr>
      </p:cxnSp>
      <p:cxnSp>
        <p:nvCxnSpPr>
          <p:cNvPr id="499" name="Shape 499"/>
          <p:cNvCxnSpPr>
            <a:stCxn id="492" idx="3"/>
            <a:endCxn id="496" idx="0"/>
          </p:cNvCxnSpPr>
          <p:nvPr/>
        </p:nvCxnSpPr>
        <p:spPr>
          <a:xfrm>
            <a:off x="6650925" y="1420750"/>
            <a:ext cx="418500" cy="582900"/>
          </a:xfrm>
          <a:prstGeom prst="bentConnector2">
            <a:avLst/>
          </a:prstGeom>
          <a:noFill/>
          <a:ln cap="flat" cmpd="sng" w="9525">
            <a:solidFill>
              <a:schemeClr val="dk2"/>
            </a:solidFill>
            <a:prstDash val="solid"/>
            <a:round/>
            <a:headEnd len="med" w="med" type="none"/>
            <a:tailEnd len="med" w="med" type="triangle"/>
          </a:ln>
        </p:spPr>
      </p:cxnSp>
      <p:sp>
        <p:nvSpPr>
          <p:cNvPr id="500" name="Shape 500"/>
          <p:cNvSpPr/>
          <p:nvPr/>
        </p:nvSpPr>
        <p:spPr>
          <a:xfrm>
            <a:off x="5244225" y="2742900"/>
            <a:ext cx="733500" cy="514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800"/>
              <a:t>Calculate</a:t>
            </a:r>
            <a:endParaRPr sz="800"/>
          </a:p>
          <a:p>
            <a:pPr indent="0" lvl="0" marL="0">
              <a:spcBef>
                <a:spcPts val="0"/>
              </a:spcBef>
              <a:spcAft>
                <a:spcPts val="0"/>
              </a:spcAft>
              <a:buNone/>
            </a:pPr>
            <a:r>
              <a:rPr lang="en" sz="800"/>
              <a:t>Pixel</a:t>
            </a:r>
            <a:endParaRPr sz="800"/>
          </a:p>
          <a:p>
            <a:pPr indent="0" lvl="0" marL="0">
              <a:spcBef>
                <a:spcPts val="0"/>
              </a:spcBef>
              <a:spcAft>
                <a:spcPts val="0"/>
              </a:spcAft>
              <a:buNone/>
            </a:pPr>
            <a:r>
              <a:rPr lang="en" sz="800"/>
              <a:t>Address</a:t>
            </a:r>
            <a:endParaRPr sz="800"/>
          </a:p>
        </p:txBody>
      </p:sp>
      <p:cxnSp>
        <p:nvCxnSpPr>
          <p:cNvPr id="501" name="Shape 501"/>
          <p:cNvCxnSpPr>
            <a:stCxn id="494" idx="4"/>
            <a:endCxn id="500" idx="0"/>
          </p:cNvCxnSpPr>
          <p:nvPr/>
        </p:nvCxnSpPr>
        <p:spPr>
          <a:xfrm flipH="1" rot="-5400000">
            <a:off x="5246575" y="2378313"/>
            <a:ext cx="285900" cy="443100"/>
          </a:xfrm>
          <a:prstGeom prst="bentConnector3">
            <a:avLst>
              <a:gd fmla="val 50015" name="adj1"/>
            </a:avLst>
          </a:prstGeom>
          <a:noFill/>
          <a:ln cap="flat" cmpd="sng" w="9525">
            <a:solidFill>
              <a:schemeClr val="dk2"/>
            </a:solidFill>
            <a:prstDash val="solid"/>
            <a:round/>
            <a:headEnd len="med" w="med" type="none"/>
            <a:tailEnd len="med" w="med" type="triangle"/>
          </a:ln>
        </p:spPr>
      </p:cxnSp>
      <p:cxnSp>
        <p:nvCxnSpPr>
          <p:cNvPr id="502" name="Shape 502"/>
          <p:cNvCxnSpPr>
            <a:stCxn id="495" idx="4"/>
            <a:endCxn id="500" idx="0"/>
          </p:cNvCxnSpPr>
          <p:nvPr/>
        </p:nvCxnSpPr>
        <p:spPr>
          <a:xfrm rot="5400000">
            <a:off x="5727825" y="2352113"/>
            <a:ext cx="273900" cy="507900"/>
          </a:xfrm>
          <a:prstGeom prst="bentConnector3">
            <a:avLst>
              <a:gd fmla="val 49979" name="adj1"/>
            </a:avLst>
          </a:prstGeom>
          <a:noFill/>
          <a:ln cap="flat" cmpd="sng" w="9525">
            <a:solidFill>
              <a:schemeClr val="dk2"/>
            </a:solidFill>
            <a:prstDash val="solid"/>
            <a:round/>
            <a:headEnd len="med" w="med" type="none"/>
            <a:tailEnd len="med" w="med" type="none"/>
          </a:ln>
        </p:spPr>
      </p:cxnSp>
      <p:sp>
        <p:nvSpPr>
          <p:cNvPr id="503" name="Shape 503"/>
          <p:cNvSpPr/>
          <p:nvPr/>
        </p:nvSpPr>
        <p:spPr>
          <a:xfrm>
            <a:off x="6702725" y="2742900"/>
            <a:ext cx="733500" cy="514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800"/>
              <a:t>Calculate</a:t>
            </a:r>
            <a:endParaRPr sz="800"/>
          </a:p>
          <a:p>
            <a:pPr indent="0" lvl="0" marL="0" rtl="0">
              <a:spcBef>
                <a:spcPts val="0"/>
              </a:spcBef>
              <a:spcAft>
                <a:spcPts val="0"/>
              </a:spcAft>
              <a:buNone/>
            </a:pPr>
            <a:r>
              <a:rPr lang="en" sz="800"/>
              <a:t>Which Char</a:t>
            </a:r>
            <a:endParaRPr sz="800"/>
          </a:p>
          <a:p>
            <a:pPr indent="0" lvl="0" marL="0" rtl="0">
              <a:spcBef>
                <a:spcPts val="0"/>
              </a:spcBef>
              <a:spcAft>
                <a:spcPts val="0"/>
              </a:spcAft>
              <a:buNone/>
            </a:pPr>
            <a:r>
              <a:rPr lang="en" sz="800"/>
              <a:t>To Display</a:t>
            </a:r>
            <a:endParaRPr sz="800"/>
          </a:p>
        </p:txBody>
      </p:sp>
      <p:cxnSp>
        <p:nvCxnSpPr>
          <p:cNvPr id="504" name="Shape 504"/>
          <p:cNvCxnSpPr>
            <a:stCxn id="496" idx="4"/>
            <a:endCxn id="503" idx="0"/>
          </p:cNvCxnSpPr>
          <p:nvPr/>
        </p:nvCxnSpPr>
        <p:spPr>
          <a:xfrm>
            <a:off x="7069475" y="2456913"/>
            <a:ext cx="0" cy="285900"/>
          </a:xfrm>
          <a:prstGeom prst="straightConnector1">
            <a:avLst/>
          </a:prstGeom>
          <a:noFill/>
          <a:ln cap="flat" cmpd="sng" w="9525">
            <a:solidFill>
              <a:schemeClr val="dk2"/>
            </a:solidFill>
            <a:prstDash val="solid"/>
            <a:round/>
            <a:headEnd len="med" w="med" type="none"/>
            <a:tailEnd len="med" w="med" type="triangle"/>
          </a:ln>
        </p:spPr>
      </p:cxnSp>
      <p:sp>
        <p:nvSpPr>
          <p:cNvPr id="505" name="Shape 505"/>
          <p:cNvSpPr/>
          <p:nvPr/>
        </p:nvSpPr>
        <p:spPr>
          <a:xfrm>
            <a:off x="5244225" y="3382878"/>
            <a:ext cx="733500" cy="514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800"/>
              <a:t>Read pixel &amp; convert to 12-bit color</a:t>
            </a:r>
            <a:endParaRPr sz="800"/>
          </a:p>
        </p:txBody>
      </p:sp>
      <p:cxnSp>
        <p:nvCxnSpPr>
          <p:cNvPr id="506" name="Shape 506"/>
          <p:cNvCxnSpPr>
            <a:endCxn id="505" idx="0"/>
          </p:cNvCxnSpPr>
          <p:nvPr/>
        </p:nvCxnSpPr>
        <p:spPr>
          <a:xfrm>
            <a:off x="5610975" y="3257178"/>
            <a:ext cx="0" cy="125700"/>
          </a:xfrm>
          <a:prstGeom prst="straightConnector1">
            <a:avLst/>
          </a:prstGeom>
          <a:noFill/>
          <a:ln cap="flat" cmpd="sng" w="9525">
            <a:solidFill>
              <a:schemeClr val="dk2"/>
            </a:solidFill>
            <a:prstDash val="solid"/>
            <a:round/>
            <a:headEnd len="med" w="med" type="none"/>
            <a:tailEnd len="med" w="med" type="triangle"/>
          </a:ln>
        </p:spPr>
      </p:cxnSp>
      <p:sp>
        <p:nvSpPr>
          <p:cNvPr id="507" name="Shape 507"/>
          <p:cNvSpPr/>
          <p:nvPr/>
        </p:nvSpPr>
        <p:spPr>
          <a:xfrm>
            <a:off x="6702725" y="3382875"/>
            <a:ext cx="733500" cy="514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800"/>
              <a:t>Pixel on/off</a:t>
            </a:r>
            <a:endParaRPr sz="800"/>
          </a:p>
        </p:txBody>
      </p:sp>
      <p:cxnSp>
        <p:nvCxnSpPr>
          <p:cNvPr id="508" name="Shape 508"/>
          <p:cNvCxnSpPr>
            <a:endCxn id="507" idx="0"/>
          </p:cNvCxnSpPr>
          <p:nvPr/>
        </p:nvCxnSpPr>
        <p:spPr>
          <a:xfrm>
            <a:off x="7069475" y="3257175"/>
            <a:ext cx="0" cy="1257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09" name="Shape 509"/>
          <p:cNvGraphicFramePr/>
          <p:nvPr/>
        </p:nvGraphicFramePr>
        <p:xfrm>
          <a:off x="207025" y="3056025"/>
          <a:ext cx="3000000" cy="3000000"/>
        </p:xfrm>
        <a:graphic>
          <a:graphicData uri="http://schemas.openxmlformats.org/drawingml/2006/table">
            <a:tbl>
              <a:tblPr>
                <a:noFill/>
                <a:tableStyleId>{4856A082-52BC-486A-85C2-B13AEDF3C393}</a:tableStyleId>
              </a:tblPr>
              <a:tblGrid>
                <a:gridCol w="382850"/>
                <a:gridCol w="382850"/>
                <a:gridCol w="382850"/>
                <a:gridCol w="382850"/>
                <a:gridCol w="382850"/>
                <a:gridCol w="382850"/>
                <a:gridCol w="382850"/>
                <a:gridCol w="382850"/>
                <a:gridCol w="382850"/>
                <a:gridCol w="382850"/>
                <a:gridCol w="382850"/>
                <a:gridCol w="382850"/>
              </a:tblGrid>
              <a:tr h="304775">
                <a:tc>
                  <a:txBody>
                    <a:bodyPr>
                      <a:noAutofit/>
                    </a:bodyPr>
                    <a:lstStyle/>
                    <a:p>
                      <a:pPr indent="0" lvl="0" marL="0">
                        <a:spcBef>
                          <a:spcPts val="0"/>
                        </a:spcBef>
                        <a:spcAft>
                          <a:spcPts val="0"/>
                        </a:spcAft>
                        <a:buNone/>
                      </a:pPr>
                      <a:r>
                        <a:rPr lang="en" sz="800"/>
                        <a:t>G</a:t>
                      </a:r>
                      <a:endParaRPr sz="800"/>
                    </a:p>
                  </a:txBody>
                  <a:tcPr marT="91425" marB="91425" marR="91425" marL="91425"/>
                </a:tc>
                <a:tc>
                  <a:txBody>
                    <a:bodyPr>
                      <a:noAutofit/>
                    </a:bodyPr>
                    <a:lstStyle/>
                    <a:p>
                      <a:pPr indent="0" lvl="0" marL="0">
                        <a:spcBef>
                          <a:spcPts val="0"/>
                        </a:spcBef>
                        <a:spcAft>
                          <a:spcPts val="0"/>
                        </a:spcAft>
                        <a:buNone/>
                      </a:pPr>
                      <a:r>
                        <a:rPr lang="en" sz="800"/>
                        <a:t>O</a:t>
                      </a:r>
                      <a:endParaRPr sz="800"/>
                    </a:p>
                  </a:txBody>
                  <a:tcPr marT="91425" marB="91425" marR="91425" marL="91425"/>
                </a:tc>
                <a:tc>
                  <a:txBody>
                    <a:bodyPr>
                      <a:noAutofit/>
                    </a:bodyPr>
                    <a:lstStyle/>
                    <a:p>
                      <a:pPr indent="0" lvl="0" marL="0">
                        <a:spcBef>
                          <a:spcPts val="0"/>
                        </a:spcBef>
                        <a:spcAft>
                          <a:spcPts val="0"/>
                        </a:spcAft>
                        <a:buNone/>
                      </a:pPr>
                      <a:r>
                        <a:rPr lang="en" sz="800"/>
                        <a:t>O</a:t>
                      </a:r>
                      <a:endParaRPr sz="800"/>
                    </a:p>
                  </a:txBody>
                  <a:tcPr marT="91425" marB="91425" marR="91425" marL="91425"/>
                </a:tc>
                <a:tc>
                  <a:txBody>
                    <a:bodyPr>
                      <a:noAutofit/>
                    </a:bodyPr>
                    <a:lstStyle/>
                    <a:p>
                      <a:pPr indent="0" lvl="0" marL="0">
                        <a:spcBef>
                          <a:spcPts val="0"/>
                        </a:spcBef>
                        <a:spcAft>
                          <a:spcPts val="0"/>
                        </a:spcAft>
                        <a:buNone/>
                      </a:pPr>
                      <a:r>
                        <a:rPr lang="en" sz="800"/>
                        <a:t>D</a:t>
                      </a:r>
                      <a:endParaRPr sz="800"/>
                    </a:p>
                  </a:txBody>
                  <a:tcPr marT="91425" marB="91425" marR="91425" marL="91425"/>
                </a:tc>
                <a:tc>
                  <a:txBody>
                    <a:bodyPr>
                      <a:noAutofit/>
                    </a:bodyPr>
                    <a:lstStyle/>
                    <a:p>
                      <a:pPr indent="0" lvl="0" marL="0">
                        <a:spcBef>
                          <a:spcPts val="0"/>
                        </a:spcBef>
                        <a:spcAft>
                          <a:spcPts val="0"/>
                        </a:spcAft>
                        <a:buNone/>
                      </a:pPr>
                      <a:r>
                        <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c>
                  <a:txBody>
                    <a:bodyPr>
                      <a:noAutofit/>
                    </a:bodyPr>
                    <a:lstStyle/>
                    <a:p>
                      <a:pPr indent="0" lvl="0" marL="0">
                        <a:spcBef>
                          <a:spcPts val="0"/>
                        </a:spcBef>
                        <a:spcAft>
                          <a:spcPts val="0"/>
                        </a:spcAft>
                        <a:buNone/>
                      </a:pPr>
                      <a:r>
                        <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r>
              <a:tr h="304775">
                <a:tc>
                  <a:txBody>
                    <a:bodyPr>
                      <a:noAutofit/>
                    </a:bodyPr>
                    <a:lstStyle/>
                    <a:p>
                      <a:pPr indent="0" lvl="0" marL="0">
                        <a:spcBef>
                          <a:spcPts val="0"/>
                        </a:spcBef>
                        <a:spcAft>
                          <a:spcPts val="0"/>
                        </a:spcAft>
                        <a:buNone/>
                      </a:pPr>
                      <a:r>
                        <a:t/>
                      </a:r>
                      <a:endParaRPr sz="800"/>
                    </a:p>
                  </a:txBody>
                  <a:tcPr marT="91425" marB="91425" marR="91425" marL="91425"/>
                </a:tc>
                <a:tc>
                  <a:txBody>
                    <a:bodyPr>
                      <a:noAutofit/>
                    </a:bodyPr>
                    <a:lstStyle/>
                    <a:p>
                      <a:pPr indent="0" lvl="0" marL="0">
                        <a:spcBef>
                          <a:spcPts val="0"/>
                        </a:spcBef>
                        <a:spcAft>
                          <a:spcPts val="0"/>
                        </a:spcAft>
                        <a:buNone/>
                      </a:pPr>
                      <a:r>
                        <a:rPr lang="en" sz="800"/>
                        <a:t>B</a:t>
                      </a:r>
                      <a:endParaRPr sz="800"/>
                    </a:p>
                  </a:txBody>
                  <a:tcPr marT="91425" marB="91425" marR="91425" marL="91425"/>
                </a:tc>
                <a:tc>
                  <a:txBody>
                    <a:bodyPr>
                      <a:noAutofit/>
                    </a:bodyPr>
                    <a:lstStyle/>
                    <a:p>
                      <a:pPr indent="0" lvl="0" marL="0">
                        <a:spcBef>
                          <a:spcPts val="0"/>
                        </a:spcBef>
                        <a:spcAft>
                          <a:spcPts val="0"/>
                        </a:spcAft>
                        <a:buNone/>
                      </a:pPr>
                      <a:r>
                        <a:rPr lang="en" sz="800"/>
                        <a:t>A</a:t>
                      </a:r>
                      <a:endParaRPr sz="800"/>
                    </a:p>
                  </a:txBody>
                  <a:tcPr marT="91425" marB="91425" marR="91425" marL="91425"/>
                </a:tc>
                <a:tc>
                  <a:txBody>
                    <a:bodyPr>
                      <a:noAutofit/>
                    </a:bodyPr>
                    <a:lstStyle/>
                    <a:p>
                      <a:pPr indent="0" lvl="0" marL="0">
                        <a:spcBef>
                          <a:spcPts val="0"/>
                        </a:spcBef>
                        <a:spcAft>
                          <a:spcPts val="0"/>
                        </a:spcAft>
                        <a:buNone/>
                      </a:pPr>
                      <a:r>
                        <a:rPr lang="en" sz="800"/>
                        <a:t>D</a:t>
                      </a:r>
                      <a:endParaRPr sz="800"/>
                    </a:p>
                  </a:txBody>
                  <a:tcPr marT="91425" marB="91425" marR="91425" marL="91425"/>
                </a:tc>
                <a:tc>
                  <a:txBody>
                    <a:bodyPr>
                      <a:noAutofit/>
                    </a:bodyPr>
                    <a:lstStyle/>
                    <a:p>
                      <a:pPr indent="0" lvl="0" marL="0">
                        <a:spcBef>
                          <a:spcPts val="0"/>
                        </a:spcBef>
                        <a:spcAft>
                          <a:spcPts val="0"/>
                        </a:spcAft>
                        <a:buNone/>
                      </a:pPr>
                      <a:r>
                        <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c>
                  <a:txBody>
                    <a:bodyPr>
                      <a:noAutofit/>
                    </a:bodyPr>
                    <a:lstStyle/>
                    <a:p>
                      <a:pPr indent="0" lvl="0" marL="0">
                        <a:spcBef>
                          <a:spcPts val="0"/>
                        </a:spcBef>
                        <a:spcAft>
                          <a:spcPts val="0"/>
                        </a:spcAft>
                        <a:buNone/>
                      </a:pPr>
                      <a:r>
                        <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c>
                  <a:txBody>
                    <a:bodyPr>
                      <a:noAutofit/>
                    </a:bodyPr>
                    <a:lstStyle/>
                    <a:p>
                      <a:pPr indent="0" lvl="0" marL="0">
                        <a:spcBef>
                          <a:spcPts val="0"/>
                        </a:spcBef>
                        <a:spcAft>
                          <a:spcPts val="0"/>
                        </a:spcAft>
                        <a:buNone/>
                      </a:pPr>
                      <a:r>
                        <a:rPr lang="en" sz="800"/>
                        <a:t>#</a:t>
                      </a:r>
                      <a:endParaRPr sz="800"/>
                    </a:p>
                  </a:txBody>
                  <a:tcPr marT="91425" marB="91425" marR="91425" marL="91425"/>
                </a:tc>
              </a:tr>
            </a:tbl>
          </a:graphicData>
        </a:graphic>
      </p:graphicFrame>
      <p:sp>
        <p:nvSpPr>
          <p:cNvPr id="510" name="Shape 510"/>
          <p:cNvSpPr/>
          <p:nvPr/>
        </p:nvSpPr>
        <p:spPr>
          <a:xfrm>
            <a:off x="5751975" y="4181738"/>
            <a:ext cx="733500" cy="453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Pixel Out</a:t>
            </a:r>
            <a:endParaRPr sz="700"/>
          </a:p>
        </p:txBody>
      </p:sp>
      <p:cxnSp>
        <p:nvCxnSpPr>
          <p:cNvPr id="511" name="Shape 511"/>
          <p:cNvCxnSpPr>
            <a:stCxn id="505" idx="2"/>
            <a:endCxn id="510" idx="0"/>
          </p:cNvCxnSpPr>
          <p:nvPr/>
        </p:nvCxnSpPr>
        <p:spPr>
          <a:xfrm flipH="1" rot="-5400000">
            <a:off x="5722575" y="3785478"/>
            <a:ext cx="284700" cy="507900"/>
          </a:xfrm>
          <a:prstGeom prst="bentConnector3">
            <a:avLst>
              <a:gd fmla="val 49993" name="adj1"/>
            </a:avLst>
          </a:prstGeom>
          <a:noFill/>
          <a:ln cap="flat" cmpd="sng" w="9525">
            <a:solidFill>
              <a:schemeClr val="dk2"/>
            </a:solidFill>
            <a:prstDash val="solid"/>
            <a:round/>
            <a:headEnd len="med" w="med" type="none"/>
            <a:tailEnd len="med" w="med" type="triangle"/>
          </a:ln>
        </p:spPr>
      </p:cxnSp>
      <p:cxnSp>
        <p:nvCxnSpPr>
          <p:cNvPr id="512" name="Shape 512"/>
          <p:cNvCxnSpPr>
            <a:stCxn id="507" idx="2"/>
            <a:endCxn id="510" idx="0"/>
          </p:cNvCxnSpPr>
          <p:nvPr/>
        </p:nvCxnSpPr>
        <p:spPr>
          <a:xfrm rot="5400000">
            <a:off x="6451775" y="3564075"/>
            <a:ext cx="284700" cy="950700"/>
          </a:xfrm>
          <a:prstGeom prst="bentConnector3">
            <a:avLst>
              <a:gd fmla="val 49993"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2" name="Shape 172"/>
        <p:cNvGrpSpPr/>
        <p:nvPr/>
      </p:nvGrpSpPr>
      <p:grpSpPr>
        <a:xfrm>
          <a:off x="0" y="0"/>
          <a:ext cx="0" cy="0"/>
          <a:chOff x="0" y="0"/>
          <a:chExt cx="0" cy="0"/>
        </a:xfrm>
      </p:grpSpPr>
      <p:sp>
        <p:nvSpPr>
          <p:cNvPr id="173" name="Shape 173"/>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74" name="Shape 174"/>
          <p:cNvSpPr txBox="1"/>
          <p:nvPr/>
        </p:nvSpPr>
        <p:spPr>
          <a:xfrm>
            <a:off x="7086600" y="4427934"/>
            <a:ext cx="1447800" cy="51435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5" name="Shape 175"/>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08080"/>
              </a:buClr>
              <a:buSzPts val="1200"/>
              <a:buFont typeface="Arial"/>
              <a:buNone/>
            </a:pPr>
            <a:r>
              <a:rPr b="0" i="0" lang="en" sz="1200" u="none" cap="none" strike="noStrike">
                <a:solidFill>
                  <a:srgbClr val="808080"/>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400" u="none" cap="none" strike="noStrike">
              <a:solidFill>
                <a:srgbClr val="FFFFFF"/>
              </a:solidFill>
              <a:latin typeface="Arial"/>
              <a:ea typeface="Arial"/>
              <a:cs typeface="Arial"/>
              <a:sym typeface="Arial"/>
            </a:endParaRPr>
          </a:p>
        </p:txBody>
      </p:sp>
      <p:sp>
        <p:nvSpPr>
          <p:cNvPr id="176" name="Shape 176"/>
          <p:cNvSpPr txBox="1"/>
          <p:nvPr>
            <p:ph type="title"/>
          </p:nvPr>
        </p:nvSpPr>
        <p:spPr>
          <a:xfrm>
            <a:off x="609600" y="571500"/>
            <a:ext cx="7924800" cy="514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Arial"/>
              <a:buNone/>
            </a:pPr>
            <a:r>
              <a:rPr b="1" i="0" lang="en" sz="3600" u="none" cap="none" strike="noStrike">
                <a:solidFill>
                  <a:schemeClr val="dk1"/>
                </a:solidFill>
                <a:latin typeface="Arial"/>
                <a:ea typeface="Arial"/>
                <a:cs typeface="Arial"/>
                <a:sym typeface="Arial"/>
              </a:rPr>
              <a:t>Goals and Motivation</a:t>
            </a:r>
            <a:endParaRPr b="0" i="0" sz="3600" u="none" cap="none" strike="noStrike">
              <a:solidFill>
                <a:schemeClr val="dk1"/>
              </a:solidFill>
              <a:latin typeface="Arial"/>
              <a:ea typeface="Arial"/>
              <a:cs typeface="Arial"/>
              <a:sym typeface="Arial"/>
            </a:endParaRPr>
          </a:p>
        </p:txBody>
      </p:sp>
      <p:sp>
        <p:nvSpPr>
          <p:cNvPr id="177" name="Shape 177"/>
          <p:cNvSpPr txBox="1"/>
          <p:nvPr>
            <p:ph idx="1" type="body"/>
          </p:nvPr>
        </p:nvSpPr>
        <p:spPr>
          <a:xfrm>
            <a:off x="609600" y="1219200"/>
            <a:ext cx="7924800" cy="29148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12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Implement real-time moving droplet detection for video on an FPGA</a:t>
            </a:r>
            <a:endParaRPr b="0" i="0" sz="1800" u="none" cap="none" strike="noStrike">
              <a:solidFill>
                <a:schemeClr val="dk1"/>
              </a:solidFill>
              <a:latin typeface="Arial"/>
              <a:ea typeface="Arial"/>
              <a:cs typeface="Arial"/>
              <a:sym typeface="Arial"/>
            </a:endParaRPr>
          </a:p>
          <a:p>
            <a:pPr indent="-260350" lvl="1" marL="742950" marR="0" rtl="0" algn="l">
              <a:lnSpc>
                <a:spcPct val="120000"/>
              </a:lnSpc>
              <a:spcBef>
                <a:spcPts val="0"/>
              </a:spcBef>
              <a:spcAft>
                <a:spcPts val="0"/>
              </a:spcAft>
              <a:buClr>
                <a:srgbClr val="FF0000"/>
              </a:buClr>
              <a:buSzPts val="1400"/>
              <a:buFont typeface="Noto Sans Symbols"/>
              <a:buChar char="▪"/>
            </a:pPr>
            <a:r>
              <a:rPr b="0" i="0" lang="en" sz="1400" u="none" cap="none" strike="noStrike">
                <a:solidFill>
                  <a:schemeClr val="dk1"/>
                </a:solidFill>
                <a:latin typeface="Arial"/>
                <a:ea typeface="Arial"/>
                <a:cs typeface="Arial"/>
                <a:sym typeface="Arial"/>
              </a:rPr>
              <a:t>Ideally, faster than previously implemented software solutions for this problem</a:t>
            </a:r>
            <a:endParaRPr b="0" i="0" sz="1400" u="none" cap="none" strike="noStrike">
              <a:solidFill>
                <a:schemeClr val="dk1"/>
              </a:solidFill>
              <a:latin typeface="Arial"/>
              <a:ea typeface="Arial"/>
              <a:cs typeface="Arial"/>
              <a:sym typeface="Arial"/>
            </a:endParaRPr>
          </a:p>
          <a:p>
            <a:pPr indent="-304800" lvl="0" marL="342900" marR="0" rtl="0" algn="l">
              <a:lnSpc>
                <a:spcPct val="120000"/>
              </a:lnSpc>
              <a:spcBef>
                <a:spcPts val="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Implement real-time feedback/output in response to these detections</a:t>
            </a:r>
            <a:endParaRPr b="0" i="0" sz="1800" u="none" cap="none" strike="noStrike">
              <a:solidFill>
                <a:schemeClr val="dk1"/>
              </a:solidFill>
              <a:latin typeface="Arial"/>
              <a:ea typeface="Arial"/>
              <a:cs typeface="Arial"/>
              <a:sym typeface="Arial"/>
            </a:endParaRPr>
          </a:p>
        </p:txBody>
      </p:sp>
      <p:pic>
        <p:nvPicPr>
          <p:cNvPr id="178" name="Shape 178"/>
          <p:cNvPicPr preferRelativeResize="0"/>
          <p:nvPr/>
        </p:nvPicPr>
        <p:blipFill rotWithShape="1">
          <a:blip r:embed="rId3">
            <a:alphaModFix/>
          </a:blip>
          <a:srcRect b="0" l="0" r="0" t="0"/>
          <a:stretch/>
        </p:blipFill>
        <p:spPr>
          <a:xfrm>
            <a:off x="824625" y="2752925"/>
            <a:ext cx="2070375" cy="1799504"/>
          </a:xfrm>
          <a:prstGeom prst="rect">
            <a:avLst/>
          </a:prstGeom>
          <a:noFill/>
          <a:ln>
            <a:noFill/>
          </a:ln>
        </p:spPr>
      </p:pic>
      <p:pic>
        <p:nvPicPr>
          <p:cNvPr id="179" name="Shape 179"/>
          <p:cNvPicPr preferRelativeResize="0"/>
          <p:nvPr/>
        </p:nvPicPr>
        <p:blipFill rotWithShape="1">
          <a:blip r:embed="rId4">
            <a:alphaModFix/>
          </a:blip>
          <a:srcRect b="0" l="0" r="0" t="0"/>
          <a:stretch/>
        </p:blipFill>
        <p:spPr>
          <a:xfrm>
            <a:off x="5715000" y="2655200"/>
            <a:ext cx="2388850" cy="1888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519" name="Shape 519"/>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20" name="Shape 520"/>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521" name="Shape 521"/>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latin typeface="Arial"/>
                <a:ea typeface="Arial"/>
                <a:cs typeface="Arial"/>
                <a:sym typeface="Arial"/>
              </a:rPr>
              <a:t>Design Tradeoffs - </a:t>
            </a:r>
            <a:r>
              <a:rPr b="1" lang="en"/>
              <a:t>Camera</a:t>
            </a:r>
            <a:endParaRPr b="1" i="0" sz="3600" u="none" cap="none" strike="noStrike">
              <a:solidFill>
                <a:schemeClr val="dk1"/>
              </a:solidFill>
              <a:latin typeface="Arial"/>
              <a:ea typeface="Arial"/>
              <a:cs typeface="Arial"/>
              <a:sym typeface="Arial"/>
            </a:endParaRPr>
          </a:p>
        </p:txBody>
      </p:sp>
      <p:sp>
        <p:nvSpPr>
          <p:cNvPr id="522" name="Shape 522"/>
          <p:cNvSpPr txBox="1"/>
          <p:nvPr>
            <p:ph idx="1" type="body"/>
          </p:nvPr>
        </p:nvSpPr>
        <p:spPr>
          <a:xfrm>
            <a:off x="533400" y="895200"/>
            <a:ext cx="7924800" cy="3723000"/>
          </a:xfrm>
          <a:prstGeom prst="rect">
            <a:avLst/>
          </a:prstGeom>
          <a:noFill/>
          <a:ln>
            <a:noFill/>
          </a:ln>
        </p:spPr>
        <p:txBody>
          <a:bodyPr anchorCtr="0" anchor="t" bIns="45700" lIns="91425" spcFirstLastPara="1" rIns="91425" wrap="square" tIns="45700">
            <a:noAutofit/>
          </a:bodyPr>
          <a:lstStyle/>
          <a:p>
            <a:pPr indent="-279400" lvl="0" marL="323999" marR="0" rtl="0" algn="l">
              <a:lnSpc>
                <a:spcPct val="100000"/>
              </a:lnSpc>
              <a:spcBef>
                <a:spcPts val="500"/>
              </a:spcBef>
              <a:spcAft>
                <a:spcPts val="0"/>
              </a:spcAft>
              <a:buClr>
                <a:srgbClr val="FF0000"/>
              </a:buClr>
              <a:buSzPts val="1400"/>
              <a:buFont typeface="Noto Sans Symbols"/>
              <a:buChar char="▪"/>
            </a:pPr>
            <a:r>
              <a:rPr lang="en" sz="1400"/>
              <a:t>Multiple Camera Options</a:t>
            </a:r>
            <a:endParaRPr sz="1400"/>
          </a:p>
          <a:p>
            <a:pPr indent="-317500" lvl="1" marL="914400" marR="0" rtl="0" algn="l">
              <a:lnSpc>
                <a:spcPct val="100000"/>
              </a:lnSpc>
              <a:spcBef>
                <a:spcPts val="500"/>
              </a:spcBef>
              <a:spcAft>
                <a:spcPts val="0"/>
              </a:spcAft>
              <a:buClr>
                <a:srgbClr val="FF0000"/>
              </a:buClr>
              <a:buSzPts val="1400"/>
              <a:buChar char="▪"/>
            </a:pPr>
            <a:r>
              <a:rPr lang="en" sz="1400"/>
              <a:t>Omnivision OV7670 Camera</a:t>
            </a:r>
            <a:endParaRPr sz="1400"/>
          </a:p>
          <a:p>
            <a:pPr indent="-317500" lvl="2" marL="1371600" marR="0" rtl="0" algn="l">
              <a:lnSpc>
                <a:spcPct val="100000"/>
              </a:lnSpc>
              <a:spcBef>
                <a:spcPts val="500"/>
              </a:spcBef>
              <a:spcAft>
                <a:spcPts val="0"/>
              </a:spcAft>
              <a:buClr>
                <a:srgbClr val="FF0000"/>
              </a:buClr>
              <a:buSzPts val="1400"/>
              <a:buChar char="▪"/>
            </a:pPr>
            <a:r>
              <a:rPr lang="en" sz="1400"/>
              <a:t>Proprietary communication protocol</a:t>
            </a:r>
            <a:endParaRPr sz="1400"/>
          </a:p>
          <a:p>
            <a:pPr indent="-317500" lvl="1" marL="914400" marR="0" rtl="0" algn="l">
              <a:lnSpc>
                <a:spcPct val="100000"/>
              </a:lnSpc>
              <a:spcBef>
                <a:spcPts val="500"/>
              </a:spcBef>
              <a:spcAft>
                <a:spcPts val="0"/>
              </a:spcAft>
              <a:buClr>
                <a:srgbClr val="FF0000"/>
              </a:buClr>
              <a:buSzPts val="1400"/>
              <a:buChar char="▪"/>
            </a:pPr>
            <a:r>
              <a:rPr lang="en" sz="1400"/>
              <a:t>Previous project tried VModCam</a:t>
            </a:r>
            <a:endParaRPr sz="1400"/>
          </a:p>
          <a:p>
            <a:pPr indent="-317500" lvl="2" marL="1371600" marR="0" rtl="0" algn="l">
              <a:lnSpc>
                <a:spcPct val="100000"/>
              </a:lnSpc>
              <a:spcBef>
                <a:spcPts val="500"/>
              </a:spcBef>
              <a:spcAft>
                <a:spcPts val="0"/>
              </a:spcAft>
              <a:buClr>
                <a:srgbClr val="FF0000"/>
              </a:buClr>
              <a:buSzPts val="1400"/>
              <a:buChar char="▪"/>
            </a:pPr>
            <a:r>
              <a:rPr lang="en" sz="1400"/>
              <a:t>Did not have access to this camera, only for Nexys3</a:t>
            </a:r>
            <a:endParaRPr sz="1400"/>
          </a:p>
          <a:p>
            <a:pPr indent="-317500" lvl="1" marL="914400" marR="0" rtl="0" algn="l">
              <a:lnSpc>
                <a:spcPct val="100000"/>
              </a:lnSpc>
              <a:spcBef>
                <a:spcPts val="500"/>
              </a:spcBef>
              <a:spcAft>
                <a:spcPts val="0"/>
              </a:spcAft>
              <a:buClr>
                <a:srgbClr val="FF0000"/>
              </a:buClr>
              <a:buSzPts val="1400"/>
              <a:buChar char="▪"/>
            </a:pPr>
            <a:r>
              <a:rPr lang="en" sz="1400"/>
              <a:t>Raspberry Pi Camera</a:t>
            </a:r>
            <a:endParaRPr sz="1400"/>
          </a:p>
          <a:p>
            <a:pPr indent="-317500" lvl="2" marL="1371600" marR="0" rtl="0" algn="l">
              <a:lnSpc>
                <a:spcPct val="100000"/>
              </a:lnSpc>
              <a:spcBef>
                <a:spcPts val="500"/>
              </a:spcBef>
              <a:spcAft>
                <a:spcPts val="0"/>
              </a:spcAft>
              <a:buClr>
                <a:srgbClr val="FF0000"/>
              </a:buClr>
              <a:buSzPts val="1400"/>
              <a:buChar char="▪"/>
            </a:pPr>
            <a:r>
              <a:rPr lang="en" sz="1400"/>
              <a:t>CSI-2 Interface (proprietary)</a:t>
            </a:r>
            <a:endParaRPr sz="1400"/>
          </a:p>
          <a:p>
            <a:pPr indent="-317500" lvl="3" marL="1828800" marR="0" rtl="0" algn="l">
              <a:lnSpc>
                <a:spcPct val="100000"/>
              </a:lnSpc>
              <a:spcBef>
                <a:spcPts val="500"/>
              </a:spcBef>
              <a:spcAft>
                <a:spcPts val="0"/>
              </a:spcAft>
              <a:buClr>
                <a:srgbClr val="FF0000"/>
              </a:buClr>
              <a:buSzPts val="1400"/>
              <a:buChar char="▪"/>
            </a:pPr>
            <a:r>
              <a:rPr lang="en" sz="1400"/>
              <a:t>Either, reverse engineer or buy license for IP</a:t>
            </a:r>
            <a:endParaRPr sz="1400"/>
          </a:p>
          <a:p>
            <a:pPr indent="-317500" lvl="3" marL="1828800" marR="0" rtl="0" algn="l">
              <a:lnSpc>
                <a:spcPct val="100000"/>
              </a:lnSpc>
              <a:spcBef>
                <a:spcPts val="500"/>
              </a:spcBef>
              <a:spcAft>
                <a:spcPts val="0"/>
              </a:spcAft>
              <a:buClr>
                <a:srgbClr val="FF0000"/>
              </a:buClr>
              <a:buSzPts val="1400"/>
              <a:buChar char="▪"/>
            </a:pPr>
            <a:r>
              <a:rPr lang="en" sz="1400"/>
              <a:t>With IP, could hook camera directly up to FGPA</a:t>
            </a:r>
            <a:endParaRPr sz="1400"/>
          </a:p>
          <a:p>
            <a:pPr indent="-317500" lvl="1" marL="914400" rtl="0">
              <a:lnSpc>
                <a:spcPct val="115000"/>
              </a:lnSpc>
              <a:spcBef>
                <a:spcPts val="0"/>
              </a:spcBef>
              <a:spcAft>
                <a:spcPts val="0"/>
              </a:spcAft>
              <a:buClr>
                <a:srgbClr val="FF0000"/>
              </a:buClr>
              <a:buSzPts val="1400"/>
              <a:buChar char="▪"/>
            </a:pPr>
            <a:r>
              <a:rPr lang="en" sz="1400"/>
              <a:t>Opti-Tekscope Digital Microscope Camera</a:t>
            </a:r>
            <a:endParaRPr sz="1400">
              <a:solidFill>
                <a:srgbClr val="111111"/>
              </a:solidFill>
            </a:endParaRPr>
          </a:p>
          <a:p>
            <a:pPr indent="-317500" lvl="2" marL="1371600" marR="0" rtl="0" algn="l">
              <a:lnSpc>
                <a:spcPct val="100000"/>
              </a:lnSpc>
              <a:spcBef>
                <a:spcPts val="500"/>
              </a:spcBef>
              <a:spcAft>
                <a:spcPts val="0"/>
              </a:spcAft>
              <a:buClr>
                <a:srgbClr val="FF0000"/>
              </a:buClr>
              <a:buSzPts val="1400"/>
              <a:buChar char="▪"/>
            </a:pPr>
            <a:r>
              <a:rPr lang="en" sz="1400"/>
              <a:t>Advantage of zoom imaging</a:t>
            </a:r>
            <a:endParaRPr sz="1400"/>
          </a:p>
          <a:p>
            <a:pPr indent="-317500" lvl="2" marL="1371600" marR="0" rtl="0" algn="l">
              <a:lnSpc>
                <a:spcPct val="100000"/>
              </a:lnSpc>
              <a:spcBef>
                <a:spcPts val="500"/>
              </a:spcBef>
              <a:spcAft>
                <a:spcPts val="0"/>
              </a:spcAft>
              <a:buClr>
                <a:srgbClr val="FF0000"/>
              </a:buClr>
              <a:buSzPts val="1400"/>
              <a:buChar char="▪"/>
            </a:pPr>
            <a:r>
              <a:rPr lang="en" sz="1400"/>
              <a:t>USB interface, we assume it adheres to USB Video protocol</a:t>
            </a:r>
            <a:endParaRPr sz="1400"/>
          </a:p>
          <a:p>
            <a:pPr indent="-317500" lvl="3" marL="1828800" marR="0" rtl="0" algn="l">
              <a:lnSpc>
                <a:spcPct val="100000"/>
              </a:lnSpc>
              <a:spcBef>
                <a:spcPts val="500"/>
              </a:spcBef>
              <a:spcAft>
                <a:spcPts val="0"/>
              </a:spcAft>
              <a:buClr>
                <a:srgbClr val="FF0000"/>
              </a:buClr>
              <a:buSzPts val="1400"/>
              <a:buChar char="▪"/>
            </a:pPr>
            <a:r>
              <a:rPr lang="en" sz="1400"/>
              <a:t>Found USB IP, but do not know if the IP adheres to USB Video protocol</a:t>
            </a:r>
            <a:endParaRPr b="0" i="0" sz="1400" u="none" cap="none" strike="noStrike">
              <a:solidFill>
                <a:schemeClr val="dk1"/>
              </a:solidFill>
              <a:latin typeface="Arial"/>
              <a:ea typeface="Arial"/>
              <a:cs typeface="Arial"/>
              <a:sym typeface="Arial"/>
            </a:endParaRPr>
          </a:p>
        </p:txBody>
      </p:sp>
      <p:pic>
        <p:nvPicPr>
          <p:cNvPr id="523" name="Shape 523"/>
          <p:cNvPicPr preferRelativeResize="0"/>
          <p:nvPr/>
        </p:nvPicPr>
        <p:blipFill>
          <a:blip r:embed="rId3">
            <a:alphaModFix/>
          </a:blip>
          <a:stretch>
            <a:fillRect/>
          </a:stretch>
        </p:blipFill>
        <p:spPr>
          <a:xfrm>
            <a:off x="73475" y="3311075"/>
            <a:ext cx="1116851" cy="1116851"/>
          </a:xfrm>
          <a:prstGeom prst="rect">
            <a:avLst/>
          </a:prstGeom>
          <a:noFill/>
          <a:ln>
            <a:noFill/>
          </a:ln>
        </p:spPr>
      </p:pic>
      <p:pic>
        <p:nvPicPr>
          <p:cNvPr id="524" name="Shape 524"/>
          <p:cNvPicPr preferRelativeResize="0"/>
          <p:nvPr/>
        </p:nvPicPr>
        <p:blipFill>
          <a:blip r:embed="rId4">
            <a:alphaModFix/>
          </a:blip>
          <a:stretch>
            <a:fillRect/>
          </a:stretch>
        </p:blipFill>
        <p:spPr>
          <a:xfrm>
            <a:off x="4899025" y="704700"/>
            <a:ext cx="1025800" cy="1051449"/>
          </a:xfrm>
          <a:prstGeom prst="rect">
            <a:avLst/>
          </a:prstGeom>
          <a:noFill/>
          <a:ln>
            <a:noFill/>
          </a:ln>
        </p:spPr>
      </p:pic>
      <p:pic>
        <p:nvPicPr>
          <p:cNvPr id="525" name="Shape 525"/>
          <p:cNvPicPr preferRelativeResize="0"/>
          <p:nvPr/>
        </p:nvPicPr>
        <p:blipFill>
          <a:blip r:embed="rId5">
            <a:alphaModFix/>
          </a:blip>
          <a:stretch>
            <a:fillRect/>
          </a:stretch>
        </p:blipFill>
        <p:spPr>
          <a:xfrm>
            <a:off x="6298650" y="843768"/>
            <a:ext cx="2235750" cy="1551600"/>
          </a:xfrm>
          <a:prstGeom prst="rect">
            <a:avLst/>
          </a:prstGeom>
          <a:noFill/>
          <a:ln>
            <a:noFill/>
          </a:ln>
        </p:spPr>
      </p:pic>
      <p:pic>
        <p:nvPicPr>
          <p:cNvPr id="526" name="Shape 526"/>
          <p:cNvPicPr preferRelativeResize="0"/>
          <p:nvPr/>
        </p:nvPicPr>
        <p:blipFill>
          <a:blip r:embed="rId6">
            <a:alphaModFix/>
          </a:blip>
          <a:stretch>
            <a:fillRect/>
          </a:stretch>
        </p:blipFill>
        <p:spPr>
          <a:xfrm>
            <a:off x="6858000" y="2301525"/>
            <a:ext cx="1905000" cy="1905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Shape 532"/>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533" name="Shape 533"/>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34" name="Shape 534"/>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535" name="Shape 535"/>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latin typeface="Arial"/>
                <a:ea typeface="Arial"/>
                <a:cs typeface="Arial"/>
                <a:sym typeface="Arial"/>
              </a:rPr>
              <a:t>Success</a:t>
            </a:r>
            <a:endParaRPr b="1" i="0" sz="3600" u="none" cap="none" strike="noStrike">
              <a:solidFill>
                <a:schemeClr val="dk1"/>
              </a:solidFill>
              <a:latin typeface="Arial"/>
              <a:ea typeface="Arial"/>
              <a:cs typeface="Arial"/>
              <a:sym typeface="Arial"/>
            </a:endParaRPr>
          </a:p>
        </p:txBody>
      </p:sp>
      <p:sp>
        <p:nvSpPr>
          <p:cNvPr id="536" name="Shape 536"/>
          <p:cNvSpPr txBox="1"/>
          <p:nvPr>
            <p:ph idx="1" type="body"/>
          </p:nvPr>
        </p:nvSpPr>
        <p:spPr>
          <a:xfrm>
            <a:off x="533400" y="895200"/>
            <a:ext cx="4176600" cy="3303300"/>
          </a:xfrm>
          <a:prstGeom prst="rect">
            <a:avLst/>
          </a:prstGeom>
          <a:noFill/>
          <a:ln>
            <a:noFill/>
          </a:ln>
        </p:spPr>
        <p:txBody>
          <a:bodyPr anchorCtr="0" anchor="t" bIns="45700" lIns="91425" spcFirstLastPara="1" rIns="91425" wrap="square" tIns="45700">
            <a:noAutofit/>
          </a:bodyPr>
          <a:lstStyle/>
          <a:p>
            <a:pPr indent="-304800" lvl="0" marL="323999"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Interfaced the VGA output and display the counting of droplet on the monitor.</a:t>
            </a:r>
            <a:endParaRPr b="0" i="0" sz="1800" u="none" cap="none" strike="noStrike">
              <a:solidFill>
                <a:schemeClr val="dk1"/>
              </a:solidFill>
              <a:latin typeface="Arial"/>
              <a:ea typeface="Arial"/>
              <a:cs typeface="Arial"/>
              <a:sym typeface="Arial"/>
            </a:endParaRPr>
          </a:p>
          <a:p>
            <a:pPr indent="-304800" lvl="0" marL="323999" marR="0" rtl="0" algn="l">
              <a:lnSpc>
                <a:spcPct val="100000"/>
              </a:lnSpc>
              <a:spcBef>
                <a:spcPts val="500"/>
              </a:spcBef>
              <a:spcAft>
                <a:spcPts val="0"/>
              </a:spcAft>
              <a:buClr>
                <a:srgbClr val="FF0000"/>
              </a:buClr>
              <a:buSzPts val="1800"/>
              <a:buFont typeface="Noto Sans Symbols"/>
              <a:buChar char="▪"/>
            </a:pPr>
            <a:r>
              <a:rPr lang="en" sz="1800"/>
              <a:t>Display image frame on monitor</a:t>
            </a:r>
            <a:endParaRPr sz="1800"/>
          </a:p>
          <a:p>
            <a:pPr indent="-304800" lvl="0" marL="323999" marR="0" rtl="0" algn="l">
              <a:lnSpc>
                <a:spcPct val="100000"/>
              </a:lnSpc>
              <a:spcBef>
                <a:spcPts val="500"/>
              </a:spcBef>
              <a:spcAft>
                <a:spcPts val="0"/>
              </a:spcAft>
              <a:buClr>
                <a:srgbClr val="FF0000"/>
              </a:buClr>
              <a:buSzPts val="1800"/>
              <a:buFont typeface="Noto Sans Symbols"/>
              <a:buChar char="▪"/>
            </a:pPr>
            <a:r>
              <a:rPr lang="en" sz="1800"/>
              <a:t>Integrated VGA with memory</a:t>
            </a:r>
            <a:endParaRPr sz="1800"/>
          </a:p>
          <a:p>
            <a:pPr indent="-304800" lvl="0" marL="324000" marR="0" rtl="0" algn="l">
              <a:lnSpc>
                <a:spcPct val="100000"/>
              </a:lnSpc>
              <a:spcBef>
                <a:spcPts val="500"/>
              </a:spcBef>
              <a:spcAft>
                <a:spcPts val="0"/>
              </a:spcAft>
              <a:buClr>
                <a:srgbClr val="FF0000"/>
              </a:buClr>
              <a:buSzPts val="1800"/>
              <a:buFont typeface="Noto Sans Symbols"/>
              <a:buChar char="▪"/>
            </a:pPr>
            <a:r>
              <a:rPr lang="en" sz="1800"/>
              <a:t>Currently integrating memory interface with image processing</a:t>
            </a:r>
            <a:endParaRPr sz="1800"/>
          </a:p>
          <a:p>
            <a:pPr indent="-190499" lvl="0" marL="324000"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90499" lvl="0" marL="324000"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537" name="Shape 537"/>
          <p:cNvPicPr preferRelativeResize="0"/>
          <p:nvPr/>
        </p:nvPicPr>
        <p:blipFill>
          <a:blip r:embed="rId3">
            <a:alphaModFix/>
          </a:blip>
          <a:stretch>
            <a:fillRect/>
          </a:stretch>
        </p:blipFill>
        <p:spPr>
          <a:xfrm>
            <a:off x="4862400" y="857100"/>
            <a:ext cx="4129201" cy="3096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Shape 543"/>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544" name="Shape 544"/>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45" name="Shape 545"/>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546" name="Shape 546"/>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latin typeface="Arial"/>
                <a:ea typeface="Arial"/>
                <a:cs typeface="Arial"/>
                <a:sym typeface="Arial"/>
              </a:rPr>
              <a:t>Failure</a:t>
            </a:r>
            <a:endParaRPr b="1" i="0" sz="3600" u="none" cap="none" strike="noStrike">
              <a:solidFill>
                <a:schemeClr val="dk1"/>
              </a:solidFill>
              <a:latin typeface="Arial"/>
              <a:ea typeface="Arial"/>
              <a:cs typeface="Arial"/>
              <a:sym typeface="Arial"/>
            </a:endParaRPr>
          </a:p>
        </p:txBody>
      </p:sp>
      <p:sp>
        <p:nvSpPr>
          <p:cNvPr id="547" name="Shape 547"/>
          <p:cNvSpPr txBox="1"/>
          <p:nvPr>
            <p:ph idx="1" type="body"/>
          </p:nvPr>
        </p:nvSpPr>
        <p:spPr>
          <a:xfrm>
            <a:off x="533400" y="895200"/>
            <a:ext cx="7924800" cy="3723084"/>
          </a:xfrm>
          <a:prstGeom prst="rect">
            <a:avLst/>
          </a:prstGeom>
          <a:noFill/>
          <a:ln>
            <a:noFill/>
          </a:ln>
        </p:spPr>
        <p:txBody>
          <a:bodyPr anchorCtr="0" anchor="t" bIns="45700" lIns="91425" spcFirstLastPara="1" rIns="91425" wrap="square" tIns="45700">
            <a:noAutofit/>
          </a:bodyPr>
          <a:lstStyle/>
          <a:p>
            <a:pPr indent="-304800" lvl="0" marL="324000"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Unable to interface camera directly to FPGA.</a:t>
            </a:r>
            <a:endParaRPr/>
          </a:p>
          <a:p>
            <a:pPr indent="-342900" lvl="1" marL="914400" marR="0" rtl="0" algn="l">
              <a:lnSpc>
                <a:spcPct val="100000"/>
              </a:lnSpc>
              <a:spcBef>
                <a:spcPts val="500"/>
              </a:spcBef>
              <a:spcAft>
                <a:spcPts val="0"/>
              </a:spcAft>
              <a:buClr>
                <a:srgbClr val="FF0000"/>
              </a:buClr>
              <a:buSzPts val="1800"/>
              <a:buFont typeface="Noto Sans Symbols"/>
              <a:buChar char="▪"/>
            </a:pPr>
            <a:r>
              <a:rPr lang="en"/>
              <a:t>Raspberry Pi Camera interface require $4000 license (or reverse engineered CSI-2 interface)</a:t>
            </a:r>
            <a:endParaRPr/>
          </a:p>
          <a:p>
            <a:pPr indent="-342900" lvl="1" marL="914400"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Not enough time </a:t>
            </a:r>
            <a:r>
              <a:rPr lang="en"/>
              <a:t>interface</a:t>
            </a:r>
            <a:r>
              <a:rPr b="0" i="0" lang="en" sz="1800" u="none" cap="none" strike="noStrike">
                <a:solidFill>
                  <a:schemeClr val="dk1"/>
                </a:solidFill>
                <a:latin typeface="Arial"/>
                <a:ea typeface="Arial"/>
                <a:cs typeface="Arial"/>
                <a:sym typeface="Arial"/>
              </a:rPr>
              <a:t> USB camera </a:t>
            </a:r>
            <a:r>
              <a:rPr lang="en"/>
              <a:t>through</a:t>
            </a:r>
            <a:r>
              <a:rPr b="0" i="0" lang="en" sz="1800" u="none" cap="none" strike="noStrike">
                <a:solidFill>
                  <a:schemeClr val="dk1"/>
                </a:solidFill>
                <a:latin typeface="Arial"/>
                <a:ea typeface="Arial"/>
                <a:cs typeface="Arial"/>
                <a:sym typeface="Arial"/>
              </a:rPr>
              <a:t> Linux 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554" name="Shape 554"/>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5" name="Shape 555"/>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556" name="Shape 556"/>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lang="en"/>
              <a:t>Work </a:t>
            </a:r>
            <a:r>
              <a:rPr b="1" i="0" lang="en" sz="3600" u="none" cap="none" strike="noStrike">
                <a:solidFill>
                  <a:schemeClr val="dk1"/>
                </a:solidFill>
                <a:latin typeface="Arial"/>
                <a:ea typeface="Arial"/>
                <a:cs typeface="Arial"/>
                <a:sym typeface="Arial"/>
              </a:rPr>
              <a:t>Attribution </a:t>
            </a:r>
            <a:endParaRPr b="1" i="0" sz="3600" u="none" cap="none" strike="noStrike">
              <a:solidFill>
                <a:schemeClr val="dk1"/>
              </a:solidFill>
              <a:latin typeface="Arial"/>
              <a:ea typeface="Arial"/>
              <a:cs typeface="Arial"/>
              <a:sym typeface="Arial"/>
            </a:endParaRPr>
          </a:p>
        </p:txBody>
      </p:sp>
      <p:sp>
        <p:nvSpPr>
          <p:cNvPr id="557" name="Shape 557"/>
          <p:cNvSpPr txBox="1"/>
          <p:nvPr>
            <p:ph idx="1" type="body"/>
          </p:nvPr>
        </p:nvSpPr>
        <p:spPr>
          <a:xfrm>
            <a:off x="533400" y="895200"/>
            <a:ext cx="7924800" cy="3723084"/>
          </a:xfrm>
          <a:prstGeom prst="rect">
            <a:avLst/>
          </a:prstGeom>
          <a:noFill/>
          <a:ln>
            <a:noFill/>
          </a:ln>
        </p:spPr>
        <p:txBody>
          <a:bodyPr anchorCtr="0" anchor="t" bIns="45700" lIns="91425" spcFirstLastPara="1" rIns="91425" wrap="square" tIns="45700">
            <a:noAutofit/>
          </a:bodyPr>
          <a:lstStyle/>
          <a:p>
            <a:pPr indent="-304800" lvl="0" marL="324000"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Josh L – Image Processing</a:t>
            </a:r>
            <a:endParaRPr/>
          </a:p>
          <a:p>
            <a:pPr indent="-190499" lvl="0" marL="324000"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304800" lvl="0" marL="324000"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Honghao – Image Processing</a:t>
            </a:r>
            <a:endParaRPr/>
          </a:p>
          <a:p>
            <a:pPr indent="-190499" lvl="0" marL="324000"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304800" lvl="0" marL="324000"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Josh W – </a:t>
            </a:r>
            <a:r>
              <a:rPr lang="en" sz="1800"/>
              <a:t>Display Interface, Camera, Memory Tradeoff Study</a:t>
            </a:r>
            <a:endParaRPr/>
          </a:p>
          <a:p>
            <a:pPr indent="-190499" lvl="0" marL="324000"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304800" lvl="0" marL="324000"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Shane – Memory Controller, Memory </a:t>
            </a:r>
            <a:r>
              <a:rPr lang="en" sz="1800"/>
              <a:t>Tradeoff Study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564" name="Shape 564"/>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65" name="Shape 565"/>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566" name="Shape 566"/>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lang="en"/>
              <a:t>Future Goals</a:t>
            </a:r>
            <a:r>
              <a:rPr b="1" i="0" lang="en" sz="3600" u="none" cap="none" strike="noStrike">
                <a:solidFill>
                  <a:schemeClr val="dk1"/>
                </a:solidFill>
                <a:latin typeface="Arial"/>
                <a:ea typeface="Arial"/>
                <a:cs typeface="Arial"/>
                <a:sym typeface="Arial"/>
              </a:rPr>
              <a:t> </a:t>
            </a:r>
            <a:endParaRPr b="1" i="0" sz="3600" u="none" cap="none" strike="noStrike">
              <a:solidFill>
                <a:schemeClr val="dk1"/>
              </a:solidFill>
              <a:latin typeface="Arial"/>
              <a:ea typeface="Arial"/>
              <a:cs typeface="Arial"/>
              <a:sym typeface="Arial"/>
            </a:endParaRPr>
          </a:p>
        </p:txBody>
      </p:sp>
      <p:sp>
        <p:nvSpPr>
          <p:cNvPr id="567" name="Shape 567"/>
          <p:cNvSpPr txBox="1"/>
          <p:nvPr>
            <p:ph idx="1" type="body"/>
          </p:nvPr>
        </p:nvSpPr>
        <p:spPr>
          <a:xfrm>
            <a:off x="533400" y="895200"/>
            <a:ext cx="7924800" cy="3723000"/>
          </a:xfrm>
          <a:prstGeom prst="rect">
            <a:avLst/>
          </a:prstGeom>
          <a:noFill/>
          <a:ln>
            <a:noFill/>
          </a:ln>
        </p:spPr>
        <p:txBody>
          <a:bodyPr anchorCtr="0" anchor="t" bIns="45700" lIns="91425" spcFirstLastPara="1" rIns="91425" wrap="square" tIns="45700">
            <a:noAutofit/>
          </a:bodyPr>
          <a:lstStyle/>
          <a:p>
            <a:pPr indent="-304800" lvl="0" marL="323999" marR="0" rtl="0" algn="l">
              <a:lnSpc>
                <a:spcPct val="100000"/>
              </a:lnSpc>
              <a:spcBef>
                <a:spcPts val="500"/>
              </a:spcBef>
              <a:spcAft>
                <a:spcPts val="0"/>
              </a:spcAft>
              <a:buClr>
                <a:srgbClr val="FF0000"/>
              </a:buClr>
              <a:buSzPts val="1800"/>
              <a:buFont typeface="Noto Sans Symbols"/>
              <a:buChar char="▪"/>
            </a:pPr>
            <a:r>
              <a:rPr lang="en" sz="1800"/>
              <a:t>Demo Day</a:t>
            </a:r>
            <a:endParaRPr sz="1800"/>
          </a:p>
          <a:p>
            <a:pPr indent="-342900" lvl="1" marL="914400" marR="0" rtl="0" algn="l">
              <a:lnSpc>
                <a:spcPct val="100000"/>
              </a:lnSpc>
              <a:spcBef>
                <a:spcPts val="500"/>
              </a:spcBef>
              <a:spcAft>
                <a:spcPts val="0"/>
              </a:spcAft>
              <a:buClr>
                <a:srgbClr val="FF0000"/>
              </a:buClr>
              <a:buSzPts val="1800"/>
              <a:buChar char="▪"/>
            </a:pPr>
            <a:r>
              <a:rPr lang="en"/>
              <a:t>Finish image processing/memory integration</a:t>
            </a:r>
            <a:endParaRPr/>
          </a:p>
          <a:p>
            <a:pPr indent="-342900" lvl="1" marL="914400" marR="0" rtl="0" algn="l">
              <a:lnSpc>
                <a:spcPct val="100000"/>
              </a:lnSpc>
              <a:spcBef>
                <a:spcPts val="500"/>
              </a:spcBef>
              <a:spcAft>
                <a:spcPts val="0"/>
              </a:spcAft>
              <a:buClr>
                <a:srgbClr val="FF0000"/>
              </a:buClr>
              <a:buSzPts val="1800"/>
              <a:buChar char="▪"/>
            </a:pPr>
            <a:r>
              <a:rPr lang="en"/>
              <a:t>Run background subtraction on captured droplet video frames and display results</a:t>
            </a:r>
            <a:endParaRPr/>
          </a:p>
          <a:p>
            <a:pPr indent="-342900" lvl="1" marL="914400" marR="0" rtl="0" algn="l">
              <a:lnSpc>
                <a:spcPct val="100000"/>
              </a:lnSpc>
              <a:spcBef>
                <a:spcPts val="500"/>
              </a:spcBef>
              <a:spcAft>
                <a:spcPts val="0"/>
              </a:spcAft>
              <a:buClr>
                <a:srgbClr val="FF0000"/>
              </a:buClr>
              <a:buSzPts val="1800"/>
              <a:buChar char="▪"/>
            </a:pPr>
            <a:r>
              <a:rPr lang="en"/>
              <a:t>Benchmark image processing</a:t>
            </a:r>
            <a:endParaRPr/>
          </a:p>
          <a:p>
            <a:pPr indent="-304800" lvl="0" marL="323999" marR="0" rtl="0" algn="l">
              <a:lnSpc>
                <a:spcPct val="100000"/>
              </a:lnSpc>
              <a:spcBef>
                <a:spcPts val="500"/>
              </a:spcBef>
              <a:spcAft>
                <a:spcPts val="0"/>
              </a:spcAft>
              <a:buClr>
                <a:srgbClr val="FF0000"/>
              </a:buClr>
              <a:buSzPts val="1800"/>
              <a:buFont typeface="Noto Sans Symbols"/>
              <a:buChar char="▪"/>
            </a:pPr>
            <a:r>
              <a:rPr lang="en" sz="1800"/>
              <a:t>Further down the line</a:t>
            </a:r>
            <a:endParaRPr sz="1800"/>
          </a:p>
          <a:p>
            <a:pPr indent="-342900" lvl="1" marL="914400" marR="0" rtl="0" algn="l">
              <a:lnSpc>
                <a:spcPct val="100000"/>
              </a:lnSpc>
              <a:spcBef>
                <a:spcPts val="500"/>
              </a:spcBef>
              <a:spcAft>
                <a:spcPts val="0"/>
              </a:spcAft>
              <a:buClr>
                <a:srgbClr val="FF0000"/>
              </a:buClr>
              <a:buSzPts val="1800"/>
              <a:buChar char="▪"/>
            </a:pPr>
            <a:r>
              <a:rPr lang="en"/>
              <a:t>Camera interface (proprietary license/HDMI input)</a:t>
            </a:r>
            <a:endParaRPr/>
          </a:p>
          <a:p>
            <a:pPr indent="-342900" lvl="1" marL="914400" marR="0" rtl="0" algn="l">
              <a:lnSpc>
                <a:spcPct val="100000"/>
              </a:lnSpc>
              <a:spcBef>
                <a:spcPts val="500"/>
              </a:spcBef>
              <a:spcAft>
                <a:spcPts val="0"/>
              </a:spcAft>
              <a:buClr>
                <a:srgbClr val="FF0000"/>
              </a:buClr>
              <a:buSzPts val="1800"/>
              <a:buChar char="▪"/>
            </a:pPr>
            <a:r>
              <a:rPr lang="en"/>
              <a:t>Support for higher resolution video (more memory for memory interface/reduce color fidelity)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72" name="Shape 572"/>
        <p:cNvGrpSpPr/>
        <p:nvPr/>
      </p:nvGrpSpPr>
      <p:grpSpPr>
        <a:xfrm>
          <a:off x="0" y="0"/>
          <a:ext cx="0" cy="0"/>
          <a:chOff x="0" y="0"/>
          <a:chExt cx="0" cy="0"/>
        </a:xfrm>
      </p:grpSpPr>
      <p:sp>
        <p:nvSpPr>
          <p:cNvPr id="573" name="Shape 573"/>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lang="en" sz="1200">
                <a:solidFill>
                  <a:srgbClr val="FFFFFF"/>
                </a:solidFill>
              </a:rPr>
              <a:t>Microfluidics Image Processing</a:t>
            </a:r>
            <a:endParaRPr sz="1200">
              <a:solidFill>
                <a:srgbClr val="FFFFFF"/>
              </a:solidFill>
            </a:endParaRPr>
          </a:p>
          <a:p>
            <a:pPr indent="0" lvl="0" marL="0" marR="0" rtl="0" algn="l">
              <a:lnSpc>
                <a:spcPct val="100000"/>
              </a:lnSpc>
              <a:spcBef>
                <a:spcPts val="0"/>
              </a:spcBef>
              <a:spcAft>
                <a:spcPts val="0"/>
              </a:spcAft>
              <a:buClr>
                <a:schemeClr val="lt1"/>
              </a:buClr>
              <a:buSzPts val="1200"/>
              <a:buFont typeface="Arial"/>
              <a:buNone/>
            </a:pPr>
            <a:r>
              <a:t/>
            </a:r>
            <a:endParaRPr sz="1200">
              <a:solidFill>
                <a:schemeClr val="lt1"/>
              </a:solidFill>
            </a:endParaRPr>
          </a:p>
        </p:txBody>
      </p:sp>
      <p:sp>
        <p:nvSpPr>
          <p:cNvPr id="574" name="Shape 574"/>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a:solidFill>
                  <a:srgbClr val="D9D9D9"/>
                </a:solidFill>
                <a:latin typeface="Arial"/>
                <a:ea typeface="Arial"/>
                <a:cs typeface="Arial"/>
                <a:sym typeface="Arial"/>
              </a:rPr>
              <a:t>‹#›</a:t>
            </a:fld>
            <a:endParaRPr/>
          </a:p>
        </p:txBody>
      </p:sp>
      <p:sp>
        <p:nvSpPr>
          <p:cNvPr id="575" name="Shape 575"/>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2"/>
              </a:buClr>
              <a:buSzPts val="1200"/>
              <a:buFont typeface="Arial"/>
              <a:buNone/>
            </a:pPr>
            <a:r>
              <a:rPr lang="en" sz="1200">
                <a:solidFill>
                  <a:schemeClr val="lt2"/>
                </a:solidFill>
              </a:rPr>
              <a:t> </a:t>
            </a:r>
            <a:r>
              <a:rPr lang="en" sz="1200">
                <a:solidFill>
                  <a:srgbClr val="FFFFFF"/>
                </a:solidFill>
              </a:rPr>
              <a:t>EC 551 April 25, 2018</a:t>
            </a:r>
            <a:endParaRPr sz="1200">
              <a:solidFill>
                <a:srgbClr val="808080"/>
              </a:solidFill>
            </a:endParaRPr>
          </a:p>
        </p:txBody>
      </p:sp>
      <p:sp>
        <p:nvSpPr>
          <p:cNvPr id="576" name="Shape 576"/>
          <p:cNvSpPr txBox="1"/>
          <p:nvPr>
            <p:ph type="title"/>
          </p:nvPr>
        </p:nvSpPr>
        <p:spPr>
          <a:xfrm>
            <a:off x="609600" y="2667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Arial"/>
              <a:buNone/>
            </a:pPr>
            <a:r>
              <a:rPr lang="en"/>
              <a:t>References</a:t>
            </a:r>
            <a:endParaRPr/>
          </a:p>
        </p:txBody>
      </p:sp>
      <p:sp>
        <p:nvSpPr>
          <p:cNvPr id="577" name="Shape 577"/>
          <p:cNvSpPr txBox="1"/>
          <p:nvPr>
            <p:ph idx="1" type="body"/>
          </p:nvPr>
        </p:nvSpPr>
        <p:spPr>
          <a:xfrm>
            <a:off x="609600" y="838200"/>
            <a:ext cx="7924800" cy="3541800"/>
          </a:xfrm>
          <a:prstGeom prst="rect">
            <a:avLst/>
          </a:prstGeom>
          <a:noFill/>
          <a:ln>
            <a:noFill/>
          </a:ln>
        </p:spPr>
        <p:txBody>
          <a:bodyPr anchorCtr="0" anchor="t" bIns="45700" lIns="91425" spcFirstLastPara="1" rIns="91425" wrap="square" tIns="45700">
            <a:noAutofit/>
          </a:bodyPr>
          <a:lstStyle/>
          <a:p>
            <a:pPr indent="-260350" lvl="0" marL="342900" rtl="0">
              <a:lnSpc>
                <a:spcPct val="120000"/>
              </a:lnSpc>
              <a:spcBef>
                <a:spcPts val="0"/>
              </a:spcBef>
              <a:spcAft>
                <a:spcPts val="0"/>
              </a:spcAft>
              <a:buClr>
                <a:srgbClr val="FF0000"/>
              </a:buClr>
              <a:buSzPts val="1100"/>
              <a:buFont typeface="Arial"/>
              <a:buChar char="▪"/>
            </a:pPr>
            <a:r>
              <a:rPr lang="en" sz="1100"/>
              <a:t>[1] Nexys3 Reference Manual</a:t>
            </a:r>
            <a:br>
              <a:rPr lang="en" sz="1100"/>
            </a:br>
            <a:r>
              <a:rPr lang="en" sz="1100" u="sng">
                <a:solidFill>
                  <a:schemeClr val="hlink"/>
                </a:solidFill>
                <a:hlinkClick r:id="rId3"/>
              </a:rPr>
              <a:t>https://reference.digilentinc.com/_media/nexys:nexys3:nexys3_rm.pdf</a:t>
            </a:r>
            <a:endParaRPr sz="1100"/>
          </a:p>
          <a:p>
            <a:pPr indent="-260350" lvl="0" marL="342900" rtl="0">
              <a:lnSpc>
                <a:spcPct val="120000"/>
              </a:lnSpc>
              <a:spcBef>
                <a:spcPts val="0"/>
              </a:spcBef>
              <a:spcAft>
                <a:spcPts val="0"/>
              </a:spcAft>
              <a:buClr>
                <a:srgbClr val="FF0000"/>
              </a:buClr>
              <a:buSzPts val="1100"/>
              <a:buFont typeface="Arial"/>
              <a:buChar char="▪"/>
            </a:pPr>
            <a:r>
              <a:rPr lang="en" sz="1100"/>
              <a:t>[2] Raspberry Pi2 Schematic</a:t>
            </a:r>
            <a:br>
              <a:rPr lang="en" sz="1100"/>
            </a:br>
            <a:r>
              <a:rPr lang="en" sz="1100" u="sng">
                <a:solidFill>
                  <a:schemeClr val="hlink"/>
                </a:solidFill>
                <a:hlinkClick r:id="rId4"/>
              </a:rPr>
              <a:t>https://www.raspberrypi.org/documentation/hardware/raspberrypi/schematics/rpi-3bplus_reduced_schematic.pdf</a:t>
            </a:r>
            <a:endParaRPr sz="1100"/>
          </a:p>
          <a:p>
            <a:pPr indent="-260350" lvl="0" marL="342900" rtl="0">
              <a:lnSpc>
                <a:spcPct val="120000"/>
              </a:lnSpc>
              <a:spcBef>
                <a:spcPts val="0"/>
              </a:spcBef>
              <a:spcAft>
                <a:spcPts val="0"/>
              </a:spcAft>
              <a:buClr>
                <a:srgbClr val="FF0000"/>
              </a:buClr>
              <a:buSzPts val="1100"/>
              <a:buFont typeface="Arial"/>
              <a:buChar char="▪"/>
            </a:pPr>
            <a:r>
              <a:rPr lang="en" sz="1100"/>
              <a:t>[3] Sony IMX219 Datasheet</a:t>
            </a:r>
            <a:br>
              <a:rPr lang="en" sz="1100"/>
            </a:br>
            <a:r>
              <a:rPr lang="en" sz="1100" u="sng">
                <a:solidFill>
                  <a:schemeClr val="hlink"/>
                </a:solidFill>
                <a:hlinkClick r:id="rId5"/>
              </a:rPr>
              <a:t>https://github.com/rellimmot/Sony-IMX219-Raspberry-Pi-V2-CMOS/blob/master/RASPBERRY%20PI%20CAMERA%20V2%20DATASHEET%20IMX219PQH5_7.0.0_Datasheet_XXX.PDF</a:t>
            </a:r>
            <a:endParaRPr sz="1100"/>
          </a:p>
          <a:p>
            <a:pPr indent="-260350" lvl="0" marL="342900" rtl="0">
              <a:lnSpc>
                <a:spcPct val="120000"/>
              </a:lnSpc>
              <a:spcBef>
                <a:spcPts val="0"/>
              </a:spcBef>
              <a:spcAft>
                <a:spcPts val="0"/>
              </a:spcAft>
              <a:buClr>
                <a:srgbClr val="FF0000"/>
              </a:buClr>
              <a:buSzPts val="1100"/>
              <a:buFont typeface="Arial"/>
              <a:buChar char="▪"/>
            </a:pPr>
            <a:r>
              <a:rPr lang="en" sz="1100"/>
              <a:t>[4] CSI-2 Specification (Camera Serial Interface)</a:t>
            </a:r>
            <a:br>
              <a:rPr lang="en" sz="1100"/>
            </a:br>
            <a:r>
              <a:rPr lang="en" sz="1100" u="sng">
                <a:solidFill>
                  <a:schemeClr val="hlink"/>
                </a:solidFill>
                <a:hlinkClick r:id="rId6"/>
              </a:rPr>
              <a:t>http://electronix.ru/forum/index.php?act=Attach&amp;type=post&amp;id=67362</a:t>
            </a:r>
            <a:endParaRPr sz="1100"/>
          </a:p>
          <a:p>
            <a:pPr indent="-260350" lvl="0" marL="342900" rtl="0">
              <a:lnSpc>
                <a:spcPct val="120000"/>
              </a:lnSpc>
              <a:spcBef>
                <a:spcPts val="0"/>
              </a:spcBef>
              <a:spcAft>
                <a:spcPts val="0"/>
              </a:spcAft>
              <a:buClr>
                <a:srgbClr val="FF0000"/>
              </a:buClr>
              <a:buSzPts val="1100"/>
              <a:buFont typeface="Arial"/>
              <a:buChar char="▪"/>
            </a:pPr>
            <a:r>
              <a:rPr lang="en" sz="1100"/>
              <a:t>[5] I</a:t>
            </a:r>
            <a:r>
              <a:rPr baseline="30000" lang="en" sz="1100"/>
              <a:t>2</a:t>
            </a:r>
            <a:r>
              <a:rPr lang="en" sz="1100"/>
              <a:t>C Specification</a:t>
            </a:r>
            <a:br>
              <a:rPr lang="en" sz="1100"/>
            </a:br>
            <a:r>
              <a:rPr lang="en" sz="1100" u="sng">
                <a:solidFill>
                  <a:schemeClr val="hlink"/>
                </a:solidFill>
                <a:hlinkClick r:id="rId7"/>
              </a:rPr>
              <a:t>https://www.nxp.com/docs/en/user-guide/UM10204.pdf</a:t>
            </a:r>
            <a:endParaRPr sz="1100"/>
          </a:p>
          <a:p>
            <a:pPr indent="-260350" lvl="0" marL="342900" rtl="0">
              <a:lnSpc>
                <a:spcPct val="120000"/>
              </a:lnSpc>
              <a:spcBef>
                <a:spcPts val="0"/>
              </a:spcBef>
              <a:spcAft>
                <a:spcPts val="0"/>
              </a:spcAft>
              <a:buClr>
                <a:srgbClr val="FF0000"/>
              </a:buClr>
              <a:buSzPts val="1100"/>
              <a:buFont typeface="Arial"/>
              <a:buChar char="▪"/>
            </a:pPr>
            <a:r>
              <a:rPr lang="en" sz="1100">
                <a:solidFill>
                  <a:srgbClr val="222222"/>
                </a:solidFill>
                <a:highlight>
                  <a:srgbClr val="FFFFFF"/>
                </a:highlight>
              </a:rPr>
              <a:t>[6] Cellular Memory Specification</a:t>
            </a:r>
            <a:endParaRPr sz="1100">
              <a:solidFill>
                <a:srgbClr val="222222"/>
              </a:solidFill>
              <a:highlight>
                <a:srgbClr val="FFFFFF"/>
              </a:highlight>
            </a:endParaRPr>
          </a:p>
          <a:p>
            <a:pPr indent="0" lvl="0" marL="0" rtl="0">
              <a:lnSpc>
                <a:spcPct val="120000"/>
              </a:lnSpc>
              <a:spcBef>
                <a:spcPts val="0"/>
              </a:spcBef>
              <a:spcAft>
                <a:spcPts val="0"/>
              </a:spcAft>
              <a:buNone/>
            </a:pPr>
            <a:r>
              <a:rPr lang="en" sz="1100">
                <a:solidFill>
                  <a:srgbClr val="222222"/>
                </a:solidFill>
                <a:highlight>
                  <a:srgbClr val="FFFFFF"/>
                </a:highlight>
              </a:rPr>
              <a:t>         </a:t>
            </a:r>
            <a:r>
              <a:rPr lang="en" sz="1100" u="sng">
                <a:solidFill>
                  <a:schemeClr val="hlink"/>
                </a:solidFill>
                <a:highlight>
                  <a:srgbClr val="FFFFFF"/>
                </a:highlight>
                <a:hlinkClick r:id="rId8"/>
              </a:rPr>
              <a:t>http://www.stm32circle.com/resources/Datasheets/16mb_burst_cr1_0_p23z.pdf</a:t>
            </a:r>
            <a:endParaRPr sz="1100">
              <a:solidFill>
                <a:srgbClr val="222222"/>
              </a:solidFill>
              <a:highlight>
                <a:srgbClr val="FFFFFF"/>
              </a:highlight>
            </a:endParaRPr>
          </a:p>
          <a:p>
            <a:pPr indent="-260350" lvl="0" marL="342900" rtl="0">
              <a:lnSpc>
                <a:spcPct val="120000"/>
              </a:lnSpc>
              <a:spcBef>
                <a:spcPts val="0"/>
              </a:spcBef>
              <a:spcAft>
                <a:spcPts val="0"/>
              </a:spcAft>
              <a:buClr>
                <a:srgbClr val="FF0000"/>
              </a:buClr>
              <a:buSzPts val="1100"/>
              <a:buFont typeface="Arial"/>
              <a:buChar char="▪"/>
            </a:pPr>
            <a:r>
              <a:rPr lang="en" sz="1100">
                <a:solidFill>
                  <a:srgbClr val="222222"/>
                </a:solidFill>
                <a:highlight>
                  <a:srgbClr val="FFFFFF"/>
                </a:highlight>
              </a:rPr>
              <a:t>[7] Willem W. Verstraeten, Bart Vermeulen, Jan Stuckens, Stefaan Lhermitte, Dimitry Van der Zande, Marc Van Ranst and Pol Coppin. “Webcams for Bird Detection and Monitoring: A Demonstration Study.” </a:t>
            </a:r>
            <a:r>
              <a:rPr i="1" lang="en" sz="1100">
                <a:solidFill>
                  <a:srgbClr val="222222"/>
                </a:solidFill>
                <a:highlight>
                  <a:srgbClr val="FFFFFF"/>
                </a:highlight>
              </a:rPr>
              <a:t>Sensors</a:t>
            </a:r>
            <a:r>
              <a:rPr lang="en" sz="1100">
                <a:solidFill>
                  <a:srgbClr val="222222"/>
                </a:solidFill>
                <a:highlight>
                  <a:srgbClr val="FFFFFF"/>
                </a:highlight>
              </a:rPr>
              <a:t>, 2010. </a:t>
            </a:r>
            <a:endParaRPr sz="1100">
              <a:solidFill>
                <a:srgbClr val="222222"/>
              </a:solidFill>
              <a:highlight>
                <a:srgbClr val="FFFFFF"/>
              </a:highlight>
            </a:endParaRPr>
          </a:p>
          <a:p>
            <a:pPr indent="-260350" lvl="0" marL="342900" rtl="0">
              <a:lnSpc>
                <a:spcPct val="120000"/>
              </a:lnSpc>
              <a:spcBef>
                <a:spcPts val="0"/>
              </a:spcBef>
              <a:spcAft>
                <a:spcPts val="0"/>
              </a:spcAft>
              <a:buClr>
                <a:srgbClr val="FF0000"/>
              </a:buClr>
              <a:buSzPts val="1100"/>
              <a:buFont typeface="Noto Sans Symbols"/>
              <a:buChar char="▪"/>
            </a:pPr>
            <a:r>
              <a:rPr lang="en" sz="1100">
                <a:solidFill>
                  <a:srgbClr val="222222"/>
                </a:solidFill>
                <a:highlight>
                  <a:srgbClr val="FFFFFF"/>
                </a:highlight>
              </a:rPr>
              <a:t>[8] Zedboard Technical Specification</a:t>
            </a:r>
            <a:endParaRPr sz="1100">
              <a:solidFill>
                <a:srgbClr val="222222"/>
              </a:solidFill>
              <a:highlight>
                <a:srgbClr val="FFFFFF"/>
              </a:highlight>
            </a:endParaRPr>
          </a:p>
          <a:p>
            <a:pPr indent="0" lvl="0" marL="0" rtl="0">
              <a:lnSpc>
                <a:spcPct val="120000"/>
              </a:lnSpc>
              <a:spcBef>
                <a:spcPts val="0"/>
              </a:spcBef>
              <a:spcAft>
                <a:spcPts val="0"/>
              </a:spcAft>
              <a:buNone/>
            </a:pPr>
            <a:r>
              <a:rPr lang="en" sz="1100">
                <a:solidFill>
                  <a:srgbClr val="222222"/>
                </a:solidFill>
                <a:highlight>
                  <a:srgbClr val="FFFFFF"/>
                </a:highlight>
              </a:rPr>
              <a:t>         </a:t>
            </a:r>
            <a:r>
              <a:rPr lang="en" sz="1100" u="sng">
                <a:solidFill>
                  <a:schemeClr val="hlink"/>
                </a:solidFill>
                <a:highlight>
                  <a:srgbClr val="FFFFFF"/>
                </a:highlight>
                <a:hlinkClick r:id="rId9"/>
              </a:rPr>
              <a:t>https://www.xilinx.com/support/documentation/user_guides/ug585-Zynq-7000-TRM.pdf</a:t>
            </a:r>
            <a:r>
              <a:rPr lang="en" sz="1100">
                <a:solidFill>
                  <a:srgbClr val="222222"/>
                </a:solidFill>
                <a:highlight>
                  <a:srgbClr val="FFFFFF"/>
                </a:highlight>
              </a:rPr>
              <a:t> </a:t>
            </a:r>
            <a:endParaRPr sz="1100">
              <a:solidFill>
                <a:srgbClr val="222222"/>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6" name="Shape 186"/>
          <p:cNvSpPr txBox="1"/>
          <p:nvPr/>
        </p:nvSpPr>
        <p:spPr>
          <a:xfrm>
            <a:off x="7086600" y="4427934"/>
            <a:ext cx="1447800" cy="51435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7" name="Shape 187"/>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08080"/>
              </a:buClr>
              <a:buSzPts val="1200"/>
              <a:buFont typeface="Arial"/>
              <a:buNone/>
            </a:pPr>
            <a:r>
              <a:rPr b="0" i="0" lang="en" sz="1200" u="none" cap="none" strike="noStrike">
                <a:solidFill>
                  <a:srgbClr val="808080"/>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400" u="none" cap="none" strike="noStrike">
              <a:solidFill>
                <a:srgbClr val="FFFFFF"/>
              </a:solidFill>
              <a:latin typeface="Arial"/>
              <a:ea typeface="Arial"/>
              <a:cs typeface="Arial"/>
              <a:sym typeface="Arial"/>
            </a:endParaRPr>
          </a:p>
        </p:txBody>
      </p:sp>
      <p:sp>
        <p:nvSpPr>
          <p:cNvPr id="188" name="Shape 188"/>
          <p:cNvSpPr txBox="1"/>
          <p:nvPr>
            <p:ph type="title"/>
          </p:nvPr>
        </p:nvSpPr>
        <p:spPr>
          <a:xfrm>
            <a:off x="609600" y="571500"/>
            <a:ext cx="7924800" cy="514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Arial"/>
              <a:buNone/>
            </a:pPr>
            <a:r>
              <a:rPr b="1" i="0" lang="en" sz="3600" u="none" cap="none" strike="noStrike">
                <a:solidFill>
                  <a:schemeClr val="dk1"/>
                </a:solidFill>
                <a:latin typeface="Arial"/>
                <a:ea typeface="Arial"/>
                <a:cs typeface="Arial"/>
                <a:sym typeface="Arial"/>
              </a:rPr>
              <a:t>Goals and Motivation</a:t>
            </a:r>
            <a:endParaRPr b="0" i="0" sz="3600" u="none" cap="none" strike="noStrike">
              <a:solidFill>
                <a:schemeClr val="dk1"/>
              </a:solidFill>
              <a:latin typeface="Arial"/>
              <a:ea typeface="Arial"/>
              <a:cs typeface="Arial"/>
              <a:sym typeface="Arial"/>
            </a:endParaRPr>
          </a:p>
        </p:txBody>
      </p:sp>
      <p:pic>
        <p:nvPicPr>
          <p:cNvPr id="189" name="Shape 189"/>
          <p:cNvPicPr preferRelativeResize="0"/>
          <p:nvPr/>
        </p:nvPicPr>
        <p:blipFill rotWithShape="1">
          <a:blip r:embed="rId3">
            <a:alphaModFix/>
          </a:blip>
          <a:srcRect b="0" l="0" r="0" t="0"/>
          <a:stretch/>
        </p:blipFill>
        <p:spPr>
          <a:xfrm>
            <a:off x="5146964" y="1304059"/>
            <a:ext cx="3387436" cy="2540577"/>
          </a:xfrm>
          <a:prstGeom prst="rect">
            <a:avLst/>
          </a:prstGeom>
          <a:noFill/>
          <a:ln>
            <a:noFill/>
          </a:ln>
        </p:spPr>
      </p:pic>
      <p:sp>
        <p:nvSpPr>
          <p:cNvPr id="190" name="Shape 190" title="1ml oil 1ul water">
            <a:hlinkClick r:id="rId4"/>
          </p:cNvPr>
          <p:cNvSpPr/>
          <p:nvPr/>
        </p:nvSpPr>
        <p:spPr>
          <a:xfrm>
            <a:off x="805250" y="1238250"/>
            <a:ext cx="3919150" cy="2939375"/>
          </a:xfrm>
          <a:prstGeom prst="rect">
            <a:avLst/>
          </a:prstGeom>
          <a:blipFill>
            <a:blip r:embed="rId5">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7" name="Shape 197"/>
          <p:cNvSpPr txBox="1"/>
          <p:nvPr/>
        </p:nvSpPr>
        <p:spPr>
          <a:xfrm>
            <a:off x="7086600" y="4427934"/>
            <a:ext cx="1447800" cy="51435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8" name="Shape 198"/>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08080"/>
              </a:buClr>
              <a:buSzPts val="1200"/>
              <a:buFont typeface="Arial"/>
              <a:buNone/>
            </a:pPr>
            <a:r>
              <a:rPr b="0" i="0" lang="en" sz="1200" u="none" cap="none" strike="noStrike">
                <a:solidFill>
                  <a:srgbClr val="808080"/>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400" u="none" cap="none" strike="noStrike">
              <a:solidFill>
                <a:srgbClr val="FFFFFF"/>
              </a:solidFill>
              <a:latin typeface="Arial"/>
              <a:ea typeface="Arial"/>
              <a:cs typeface="Arial"/>
              <a:sym typeface="Arial"/>
            </a:endParaRPr>
          </a:p>
        </p:txBody>
      </p:sp>
      <p:sp>
        <p:nvSpPr>
          <p:cNvPr id="199" name="Shape 199"/>
          <p:cNvSpPr txBox="1"/>
          <p:nvPr>
            <p:ph type="title"/>
          </p:nvPr>
        </p:nvSpPr>
        <p:spPr>
          <a:xfrm>
            <a:off x="609600" y="281522"/>
            <a:ext cx="7924800" cy="5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Arial"/>
              <a:buNone/>
            </a:pPr>
            <a:r>
              <a:rPr b="1" i="0" lang="en" sz="3600" u="none" cap="none" strike="noStrike">
                <a:solidFill>
                  <a:schemeClr val="dk1"/>
                </a:solidFill>
                <a:latin typeface="Arial"/>
                <a:ea typeface="Arial"/>
                <a:cs typeface="Arial"/>
                <a:sym typeface="Arial"/>
              </a:rPr>
              <a:t>Short Functionality</a:t>
            </a:r>
            <a:endParaRPr b="0" i="0" sz="3600" u="none" cap="none" strike="noStrike">
              <a:solidFill>
                <a:schemeClr val="dk1"/>
              </a:solidFill>
              <a:latin typeface="Arial"/>
              <a:ea typeface="Arial"/>
              <a:cs typeface="Arial"/>
              <a:sym typeface="Arial"/>
            </a:endParaRPr>
          </a:p>
        </p:txBody>
      </p:sp>
      <p:pic>
        <p:nvPicPr>
          <p:cNvPr id="200" name="Shape 200"/>
          <p:cNvPicPr preferRelativeResize="0"/>
          <p:nvPr/>
        </p:nvPicPr>
        <p:blipFill>
          <a:blip r:embed="rId3">
            <a:alphaModFix/>
          </a:blip>
          <a:stretch>
            <a:fillRect/>
          </a:stretch>
        </p:blipFill>
        <p:spPr>
          <a:xfrm>
            <a:off x="386125" y="1614550"/>
            <a:ext cx="1736625" cy="1736625"/>
          </a:xfrm>
          <a:prstGeom prst="rect">
            <a:avLst/>
          </a:prstGeom>
          <a:noFill/>
          <a:ln>
            <a:noFill/>
          </a:ln>
        </p:spPr>
      </p:pic>
      <p:sp>
        <p:nvSpPr>
          <p:cNvPr id="201" name="Shape 201"/>
          <p:cNvSpPr txBox="1"/>
          <p:nvPr/>
        </p:nvSpPr>
        <p:spPr>
          <a:xfrm>
            <a:off x="769375" y="1249825"/>
            <a:ext cx="1126200" cy="30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Camera</a:t>
            </a:r>
            <a:endParaRPr/>
          </a:p>
        </p:txBody>
      </p:sp>
      <p:pic>
        <p:nvPicPr>
          <p:cNvPr id="202" name="Shape 202"/>
          <p:cNvPicPr preferRelativeResize="0"/>
          <p:nvPr/>
        </p:nvPicPr>
        <p:blipFill>
          <a:blip r:embed="rId4">
            <a:alphaModFix/>
          </a:blip>
          <a:stretch>
            <a:fillRect/>
          </a:stretch>
        </p:blipFill>
        <p:spPr>
          <a:xfrm>
            <a:off x="3602500" y="1714575"/>
            <a:ext cx="1272769" cy="1093950"/>
          </a:xfrm>
          <a:prstGeom prst="rect">
            <a:avLst/>
          </a:prstGeom>
          <a:noFill/>
          <a:ln>
            <a:noFill/>
          </a:ln>
        </p:spPr>
      </p:pic>
      <p:sp>
        <p:nvSpPr>
          <p:cNvPr id="203" name="Shape 203"/>
          <p:cNvSpPr txBox="1"/>
          <p:nvPr/>
        </p:nvSpPr>
        <p:spPr>
          <a:xfrm>
            <a:off x="3675788" y="1368275"/>
            <a:ext cx="1126200" cy="30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Zedboard</a:t>
            </a:r>
            <a:endParaRPr/>
          </a:p>
        </p:txBody>
      </p:sp>
      <p:pic>
        <p:nvPicPr>
          <p:cNvPr id="204" name="Shape 204"/>
          <p:cNvPicPr preferRelativeResize="0"/>
          <p:nvPr/>
        </p:nvPicPr>
        <p:blipFill>
          <a:blip r:embed="rId5">
            <a:alphaModFix/>
          </a:blip>
          <a:stretch>
            <a:fillRect/>
          </a:stretch>
        </p:blipFill>
        <p:spPr>
          <a:xfrm>
            <a:off x="6355025" y="1470349"/>
            <a:ext cx="2519501" cy="2519501"/>
          </a:xfrm>
          <a:prstGeom prst="rect">
            <a:avLst/>
          </a:prstGeom>
          <a:noFill/>
          <a:ln>
            <a:noFill/>
          </a:ln>
        </p:spPr>
      </p:pic>
      <p:pic>
        <p:nvPicPr>
          <p:cNvPr id="205" name="Shape 205"/>
          <p:cNvPicPr preferRelativeResize="0"/>
          <p:nvPr/>
        </p:nvPicPr>
        <p:blipFill>
          <a:blip r:embed="rId6">
            <a:alphaModFix/>
          </a:blip>
          <a:stretch>
            <a:fillRect/>
          </a:stretch>
        </p:blipFill>
        <p:spPr>
          <a:xfrm>
            <a:off x="3081138" y="2845825"/>
            <a:ext cx="2315500" cy="1736625"/>
          </a:xfrm>
          <a:prstGeom prst="rect">
            <a:avLst/>
          </a:prstGeom>
          <a:noFill/>
          <a:ln>
            <a:noFill/>
          </a:ln>
        </p:spPr>
      </p:pic>
      <p:cxnSp>
        <p:nvCxnSpPr>
          <p:cNvPr id="206" name="Shape 206"/>
          <p:cNvCxnSpPr/>
          <p:nvPr/>
        </p:nvCxnSpPr>
        <p:spPr>
          <a:xfrm>
            <a:off x="4745200" y="2863600"/>
            <a:ext cx="0" cy="1710000"/>
          </a:xfrm>
          <a:prstGeom prst="straightConnector1">
            <a:avLst/>
          </a:prstGeom>
          <a:noFill/>
          <a:ln cap="flat" cmpd="sng" w="28575">
            <a:solidFill>
              <a:srgbClr val="FF0000"/>
            </a:solidFill>
            <a:prstDash val="solid"/>
            <a:round/>
            <a:headEnd len="med" w="med" type="none"/>
            <a:tailEnd len="med" w="med" type="none"/>
          </a:ln>
        </p:spPr>
      </p:cxnSp>
      <p:cxnSp>
        <p:nvCxnSpPr>
          <p:cNvPr id="207" name="Shape 207"/>
          <p:cNvCxnSpPr/>
          <p:nvPr/>
        </p:nvCxnSpPr>
        <p:spPr>
          <a:xfrm>
            <a:off x="2197500" y="2046425"/>
            <a:ext cx="1394100" cy="0"/>
          </a:xfrm>
          <a:prstGeom prst="straightConnector1">
            <a:avLst/>
          </a:prstGeom>
          <a:noFill/>
          <a:ln cap="flat" cmpd="sng" w="9525">
            <a:solidFill>
              <a:schemeClr val="dk2"/>
            </a:solidFill>
            <a:prstDash val="solid"/>
            <a:round/>
            <a:headEnd len="med" w="med" type="none"/>
            <a:tailEnd len="med" w="med" type="triangle"/>
          </a:ln>
        </p:spPr>
      </p:cxnSp>
      <p:cxnSp>
        <p:nvCxnSpPr>
          <p:cNvPr id="208" name="Shape 208"/>
          <p:cNvCxnSpPr/>
          <p:nvPr/>
        </p:nvCxnSpPr>
        <p:spPr>
          <a:xfrm>
            <a:off x="4992425" y="2472175"/>
            <a:ext cx="1394100" cy="0"/>
          </a:xfrm>
          <a:prstGeom prst="straightConnector1">
            <a:avLst/>
          </a:prstGeom>
          <a:noFill/>
          <a:ln cap="flat" cmpd="sng" w="9525">
            <a:solidFill>
              <a:schemeClr val="dk2"/>
            </a:solidFill>
            <a:prstDash val="solid"/>
            <a:round/>
            <a:headEnd len="med" w="med" type="none"/>
            <a:tailEnd len="med" w="med" type="triangle"/>
          </a:ln>
        </p:spPr>
      </p:cxnSp>
      <p:pic>
        <p:nvPicPr>
          <p:cNvPr id="209" name="Shape 209"/>
          <p:cNvPicPr preferRelativeResize="0"/>
          <p:nvPr/>
        </p:nvPicPr>
        <p:blipFill>
          <a:blip r:embed="rId6">
            <a:alphaModFix/>
          </a:blip>
          <a:stretch>
            <a:fillRect/>
          </a:stretch>
        </p:blipFill>
        <p:spPr>
          <a:xfrm>
            <a:off x="6708342" y="2132800"/>
            <a:ext cx="900950" cy="675725"/>
          </a:xfrm>
          <a:prstGeom prst="rect">
            <a:avLst/>
          </a:prstGeom>
          <a:noFill/>
          <a:ln>
            <a:noFill/>
          </a:ln>
        </p:spPr>
      </p:pic>
      <p:sp>
        <p:nvSpPr>
          <p:cNvPr id="210" name="Shape 210"/>
          <p:cNvSpPr txBox="1"/>
          <p:nvPr/>
        </p:nvSpPr>
        <p:spPr>
          <a:xfrm>
            <a:off x="7684350" y="2037963"/>
            <a:ext cx="1064400" cy="88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Good:  1</a:t>
            </a:r>
            <a:endParaRPr>
              <a:solidFill>
                <a:srgbClr val="FFFFFF"/>
              </a:solidFill>
            </a:endParaRPr>
          </a:p>
          <a:p>
            <a:pPr indent="0" lvl="0" marL="0">
              <a:spcBef>
                <a:spcPts val="0"/>
              </a:spcBef>
              <a:spcAft>
                <a:spcPts val="0"/>
              </a:spcAft>
              <a:buNone/>
            </a:pPr>
            <a:r>
              <a:rPr lang="en">
                <a:solidFill>
                  <a:srgbClr val="FFFFFF"/>
                </a:solidFill>
              </a:rPr>
              <a:t>Bad:    0</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17" name="Shape 217"/>
          <p:cNvSpPr txBox="1"/>
          <p:nvPr/>
        </p:nvSpPr>
        <p:spPr>
          <a:xfrm>
            <a:off x="7086600" y="4427934"/>
            <a:ext cx="1447800" cy="51435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8" name="Shape 218"/>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08080"/>
              </a:buClr>
              <a:buSzPts val="1200"/>
              <a:buFont typeface="Arial"/>
              <a:buNone/>
            </a:pPr>
            <a:r>
              <a:rPr b="0" i="0" lang="en" sz="1200" u="none" cap="none" strike="noStrike">
                <a:solidFill>
                  <a:srgbClr val="808080"/>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400" u="none" cap="none" strike="noStrike">
              <a:solidFill>
                <a:srgbClr val="FFFFFF"/>
              </a:solidFill>
              <a:latin typeface="Arial"/>
              <a:ea typeface="Arial"/>
              <a:cs typeface="Arial"/>
              <a:sym typeface="Arial"/>
            </a:endParaRPr>
          </a:p>
        </p:txBody>
      </p:sp>
      <p:sp>
        <p:nvSpPr>
          <p:cNvPr id="219" name="Shape 219"/>
          <p:cNvSpPr txBox="1"/>
          <p:nvPr>
            <p:ph type="title"/>
          </p:nvPr>
        </p:nvSpPr>
        <p:spPr>
          <a:xfrm>
            <a:off x="609600" y="571500"/>
            <a:ext cx="7924800" cy="514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Arial"/>
              <a:buNone/>
            </a:pPr>
            <a:r>
              <a:rPr b="1" i="0" lang="en" sz="3600" u="none" cap="none" strike="noStrike">
                <a:solidFill>
                  <a:schemeClr val="dk1"/>
                </a:solidFill>
                <a:latin typeface="Arial"/>
                <a:ea typeface="Arial"/>
                <a:cs typeface="Arial"/>
                <a:sym typeface="Arial"/>
              </a:rPr>
              <a:t>Short Specification</a:t>
            </a:r>
            <a:endParaRPr b="0" i="0" sz="3600" u="none" cap="none" strike="noStrike">
              <a:solidFill>
                <a:schemeClr val="dk1"/>
              </a:solidFill>
              <a:latin typeface="Arial"/>
              <a:ea typeface="Arial"/>
              <a:cs typeface="Arial"/>
              <a:sym typeface="Arial"/>
            </a:endParaRPr>
          </a:p>
        </p:txBody>
      </p:sp>
      <p:sp>
        <p:nvSpPr>
          <p:cNvPr id="220" name="Shape 220"/>
          <p:cNvSpPr txBox="1"/>
          <p:nvPr>
            <p:ph idx="1" type="body"/>
          </p:nvPr>
        </p:nvSpPr>
        <p:spPr>
          <a:xfrm>
            <a:off x="609600" y="1219200"/>
            <a:ext cx="7924800" cy="3723084"/>
          </a:xfrm>
          <a:prstGeom prst="rect">
            <a:avLst/>
          </a:prstGeom>
          <a:noFill/>
          <a:ln>
            <a:noFill/>
          </a:ln>
        </p:spPr>
        <p:txBody>
          <a:bodyPr anchorCtr="0" anchor="t" bIns="45700" lIns="91425" spcFirstLastPara="1" rIns="91425" wrap="square" tIns="45700">
            <a:noAutofit/>
          </a:bodyPr>
          <a:lstStyle/>
          <a:p>
            <a:pPr indent="-304800" lvl="0" marL="324000"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Take video frame in</a:t>
            </a:r>
            <a:endParaRPr/>
          </a:p>
          <a:p>
            <a:pPr indent="-190499" lvl="0" marL="324000"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304800" lvl="0" marL="324000"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Detect droplets</a:t>
            </a:r>
            <a:endParaRPr/>
          </a:p>
          <a:p>
            <a:pPr indent="-190499" lvl="0" marL="324000"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304800" lvl="0" marL="324000"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Tell “good” from “bad”</a:t>
            </a:r>
            <a:endParaRPr/>
          </a:p>
          <a:p>
            <a:pPr indent="-190499" lvl="0" marL="324000"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304800" lvl="0" marL="324000"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Trigger signal (just </a:t>
            </a:r>
            <a:r>
              <a:rPr lang="en" sz="1800"/>
              <a:t>counters for now)</a:t>
            </a:r>
            <a:endParaRPr/>
          </a:p>
          <a:p>
            <a:pPr indent="-190499" lvl="0" marL="324000" marR="0" rtl="0" algn="l">
              <a:lnSpc>
                <a:spcPct val="100000"/>
              </a:lnSpc>
              <a:spcBef>
                <a:spcPts val="500"/>
              </a:spcBef>
              <a:spcAft>
                <a:spcPts val="0"/>
              </a:spcAft>
              <a:buClr>
                <a:srgbClr val="FF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304800" lvl="0" marL="324000" marR="0" rtl="0" algn="l">
              <a:lnSpc>
                <a:spcPct val="100000"/>
              </a:lnSpc>
              <a:spcBef>
                <a:spcPts val="500"/>
              </a:spcBef>
              <a:spcAft>
                <a:spcPts val="0"/>
              </a:spcAft>
              <a:buClr>
                <a:srgbClr val="FF0000"/>
              </a:buClr>
              <a:buSzPts val="1800"/>
              <a:buFont typeface="Noto Sans Symbols"/>
              <a:buChar char="▪"/>
            </a:pPr>
            <a:r>
              <a:rPr b="0" i="0" lang="en" sz="1800" u="none" cap="none" strike="noStrike">
                <a:solidFill>
                  <a:schemeClr val="dk1"/>
                </a:solidFill>
                <a:latin typeface="Arial"/>
                <a:ea typeface="Arial"/>
                <a:cs typeface="Arial"/>
                <a:sym typeface="Arial"/>
              </a:rPr>
              <a:t>“Fast enough”  → &gt;1 Hz or ideally 15 Hz since 30 fps.  </a:t>
            </a:r>
            <a:endParaRPr b="0" i="0" sz="1800" u="none" cap="none" strike="noStrike">
              <a:solidFill>
                <a:schemeClr val="dk1"/>
              </a:solidFill>
              <a:latin typeface="Arial"/>
              <a:ea typeface="Arial"/>
              <a:cs typeface="Arial"/>
              <a:sym typeface="Arial"/>
            </a:endParaRPr>
          </a:p>
        </p:txBody>
      </p:sp>
      <p:pic>
        <p:nvPicPr>
          <p:cNvPr id="221" name="Shape 221"/>
          <p:cNvPicPr preferRelativeResize="0"/>
          <p:nvPr/>
        </p:nvPicPr>
        <p:blipFill>
          <a:blip r:embed="rId3">
            <a:alphaModFix/>
          </a:blip>
          <a:stretch>
            <a:fillRect/>
          </a:stretch>
        </p:blipFill>
        <p:spPr>
          <a:xfrm>
            <a:off x="4912900" y="1363925"/>
            <a:ext cx="1292025" cy="1811049"/>
          </a:xfrm>
          <a:prstGeom prst="rect">
            <a:avLst/>
          </a:prstGeom>
          <a:noFill/>
          <a:ln>
            <a:noFill/>
          </a:ln>
        </p:spPr>
      </p:pic>
      <p:pic>
        <p:nvPicPr>
          <p:cNvPr id="222" name="Shape 222"/>
          <p:cNvPicPr preferRelativeResize="0"/>
          <p:nvPr/>
        </p:nvPicPr>
        <p:blipFill>
          <a:blip r:embed="rId4">
            <a:alphaModFix/>
          </a:blip>
          <a:stretch>
            <a:fillRect/>
          </a:stretch>
        </p:blipFill>
        <p:spPr>
          <a:xfrm>
            <a:off x="6629400" y="1281098"/>
            <a:ext cx="1905000" cy="19798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29" name="Shape 229"/>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30" name="Shape 230"/>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231" name="Shape 231"/>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rPr>
              <a:t>Detailed Block Diagram</a:t>
            </a:r>
            <a:endParaRPr b="1" i="0" sz="3600" u="none" cap="none" strike="noStrike">
              <a:solidFill>
                <a:schemeClr val="dk1"/>
              </a:solidFill>
              <a:latin typeface="Arial"/>
              <a:ea typeface="Arial"/>
              <a:cs typeface="Arial"/>
              <a:sym typeface="Arial"/>
            </a:endParaRPr>
          </a:p>
        </p:txBody>
      </p:sp>
      <p:sp>
        <p:nvSpPr>
          <p:cNvPr id="232" name="Shape 232"/>
          <p:cNvSpPr/>
          <p:nvPr/>
        </p:nvSpPr>
        <p:spPr>
          <a:xfrm>
            <a:off x="2857500" y="851525"/>
            <a:ext cx="2670600" cy="35763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Zedboard</a:t>
            </a:r>
            <a:endParaRPr sz="1000"/>
          </a:p>
        </p:txBody>
      </p:sp>
      <p:sp>
        <p:nvSpPr>
          <p:cNvPr id="233" name="Shape 233"/>
          <p:cNvSpPr/>
          <p:nvPr/>
        </p:nvSpPr>
        <p:spPr>
          <a:xfrm>
            <a:off x="3065325" y="1727500"/>
            <a:ext cx="2243100" cy="23517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000"/>
              <a:t>Zynq-7000</a:t>
            </a:r>
            <a:endParaRPr sz="1000"/>
          </a:p>
        </p:txBody>
      </p:sp>
      <p:sp>
        <p:nvSpPr>
          <p:cNvPr id="234" name="Shape 234"/>
          <p:cNvSpPr/>
          <p:nvPr/>
        </p:nvSpPr>
        <p:spPr>
          <a:xfrm>
            <a:off x="3183950" y="2100700"/>
            <a:ext cx="792300" cy="5142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ARM</a:t>
            </a:r>
            <a:endParaRPr sz="1000"/>
          </a:p>
        </p:txBody>
      </p:sp>
      <p:sp>
        <p:nvSpPr>
          <p:cNvPr id="235" name="Shape 235"/>
          <p:cNvSpPr/>
          <p:nvPr/>
        </p:nvSpPr>
        <p:spPr>
          <a:xfrm>
            <a:off x="4264500" y="2100700"/>
            <a:ext cx="894300" cy="5142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Central</a:t>
            </a:r>
            <a:endParaRPr sz="1000"/>
          </a:p>
          <a:p>
            <a:pPr indent="0" lvl="0" marL="0" rtl="0" algn="ctr">
              <a:spcBef>
                <a:spcPts val="0"/>
              </a:spcBef>
              <a:spcAft>
                <a:spcPts val="0"/>
              </a:spcAft>
              <a:buNone/>
            </a:pPr>
            <a:r>
              <a:rPr lang="en" sz="1000"/>
              <a:t>Interconnect</a:t>
            </a:r>
            <a:endParaRPr sz="1000"/>
          </a:p>
        </p:txBody>
      </p:sp>
      <p:sp>
        <p:nvSpPr>
          <p:cNvPr id="236" name="Shape 236"/>
          <p:cNvSpPr/>
          <p:nvPr/>
        </p:nvSpPr>
        <p:spPr>
          <a:xfrm>
            <a:off x="3183950" y="2836800"/>
            <a:ext cx="1974900" cy="10911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Artix-7 FPGA</a:t>
            </a:r>
            <a:endParaRPr sz="1000"/>
          </a:p>
        </p:txBody>
      </p:sp>
      <p:cxnSp>
        <p:nvCxnSpPr>
          <p:cNvPr id="237" name="Shape 237"/>
          <p:cNvCxnSpPr>
            <a:stCxn id="235" idx="2"/>
          </p:cNvCxnSpPr>
          <p:nvPr/>
        </p:nvCxnSpPr>
        <p:spPr>
          <a:xfrm>
            <a:off x="4711650" y="2614900"/>
            <a:ext cx="0" cy="228000"/>
          </a:xfrm>
          <a:prstGeom prst="straightConnector1">
            <a:avLst/>
          </a:prstGeom>
          <a:noFill/>
          <a:ln cap="flat" cmpd="sng" w="9525">
            <a:solidFill>
              <a:srgbClr val="000000"/>
            </a:solidFill>
            <a:prstDash val="solid"/>
            <a:round/>
            <a:headEnd len="med" w="med" type="triangle"/>
            <a:tailEnd len="med" w="med" type="triangle"/>
          </a:ln>
        </p:spPr>
      </p:cxnSp>
      <p:cxnSp>
        <p:nvCxnSpPr>
          <p:cNvPr id="238" name="Shape 238"/>
          <p:cNvCxnSpPr>
            <a:stCxn id="234" idx="3"/>
            <a:endCxn id="235" idx="1"/>
          </p:cNvCxnSpPr>
          <p:nvPr/>
        </p:nvCxnSpPr>
        <p:spPr>
          <a:xfrm>
            <a:off x="3976250" y="2357800"/>
            <a:ext cx="288300" cy="0"/>
          </a:xfrm>
          <a:prstGeom prst="straightConnector1">
            <a:avLst/>
          </a:prstGeom>
          <a:noFill/>
          <a:ln cap="flat" cmpd="sng" w="9525">
            <a:solidFill>
              <a:srgbClr val="000000"/>
            </a:solidFill>
            <a:prstDash val="solid"/>
            <a:round/>
            <a:headEnd len="med" w="med" type="triangle"/>
            <a:tailEnd len="med" w="med" type="triangle"/>
          </a:ln>
        </p:spPr>
      </p:cxnSp>
      <p:sp>
        <p:nvSpPr>
          <p:cNvPr id="239" name="Shape 239"/>
          <p:cNvSpPr/>
          <p:nvPr/>
        </p:nvSpPr>
        <p:spPr>
          <a:xfrm>
            <a:off x="4315500" y="1106275"/>
            <a:ext cx="792300" cy="5142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Flash/SD Card (OS)</a:t>
            </a:r>
            <a:endParaRPr sz="1000"/>
          </a:p>
        </p:txBody>
      </p:sp>
      <p:cxnSp>
        <p:nvCxnSpPr>
          <p:cNvPr id="240" name="Shape 240"/>
          <p:cNvCxnSpPr>
            <a:stCxn id="239" idx="2"/>
            <a:endCxn id="235" idx="0"/>
          </p:cNvCxnSpPr>
          <p:nvPr/>
        </p:nvCxnSpPr>
        <p:spPr>
          <a:xfrm>
            <a:off x="4711650" y="1620475"/>
            <a:ext cx="0" cy="480300"/>
          </a:xfrm>
          <a:prstGeom prst="straightConnector1">
            <a:avLst/>
          </a:prstGeom>
          <a:noFill/>
          <a:ln cap="flat" cmpd="sng" w="9525">
            <a:solidFill>
              <a:srgbClr val="000000"/>
            </a:solidFill>
            <a:prstDash val="solid"/>
            <a:round/>
            <a:headEnd len="med" w="med" type="triangle"/>
            <a:tailEnd len="med" w="med" type="triangle"/>
          </a:ln>
        </p:spPr>
      </p:cxnSp>
      <p:sp>
        <p:nvSpPr>
          <p:cNvPr id="241" name="Shape 241"/>
          <p:cNvSpPr/>
          <p:nvPr/>
        </p:nvSpPr>
        <p:spPr>
          <a:xfrm>
            <a:off x="5989472" y="2243500"/>
            <a:ext cx="894300" cy="2286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Camera</a:t>
            </a:r>
            <a:endParaRPr sz="1000"/>
          </a:p>
        </p:txBody>
      </p:sp>
      <p:sp>
        <p:nvSpPr>
          <p:cNvPr id="242" name="Shape 242"/>
          <p:cNvSpPr/>
          <p:nvPr/>
        </p:nvSpPr>
        <p:spPr>
          <a:xfrm>
            <a:off x="5989472" y="3268050"/>
            <a:ext cx="894300" cy="2286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Monitor</a:t>
            </a:r>
            <a:endParaRPr sz="1000"/>
          </a:p>
        </p:txBody>
      </p:sp>
      <p:cxnSp>
        <p:nvCxnSpPr>
          <p:cNvPr id="243" name="Shape 243"/>
          <p:cNvCxnSpPr>
            <a:stCxn id="235" idx="3"/>
            <a:endCxn id="241" idx="1"/>
          </p:cNvCxnSpPr>
          <p:nvPr/>
        </p:nvCxnSpPr>
        <p:spPr>
          <a:xfrm>
            <a:off x="5158800" y="2357800"/>
            <a:ext cx="830700" cy="0"/>
          </a:xfrm>
          <a:prstGeom prst="straightConnector1">
            <a:avLst/>
          </a:prstGeom>
          <a:noFill/>
          <a:ln cap="flat" cmpd="sng" w="9525">
            <a:solidFill>
              <a:srgbClr val="000000"/>
            </a:solidFill>
            <a:prstDash val="solid"/>
            <a:round/>
            <a:headEnd len="med" w="med" type="triangle"/>
            <a:tailEnd len="med" w="med" type="triangle"/>
          </a:ln>
        </p:spPr>
      </p:cxnSp>
      <p:cxnSp>
        <p:nvCxnSpPr>
          <p:cNvPr id="244" name="Shape 244"/>
          <p:cNvCxnSpPr>
            <a:stCxn id="236" idx="3"/>
            <a:endCxn id="242" idx="1"/>
          </p:cNvCxnSpPr>
          <p:nvPr/>
        </p:nvCxnSpPr>
        <p:spPr>
          <a:xfrm>
            <a:off x="5158850" y="3382350"/>
            <a:ext cx="830700" cy="0"/>
          </a:xfrm>
          <a:prstGeom prst="straightConnector1">
            <a:avLst/>
          </a:prstGeom>
          <a:noFill/>
          <a:ln cap="flat" cmpd="sng" w="9525">
            <a:solidFill>
              <a:srgbClr val="000000"/>
            </a:solidFill>
            <a:prstDash val="solid"/>
            <a:round/>
            <a:headEnd len="med" w="med" type="none"/>
            <a:tailEnd len="med" w="med" type="triangle"/>
          </a:ln>
        </p:spPr>
      </p:cxnSp>
      <p:sp>
        <p:nvSpPr>
          <p:cNvPr id="245" name="Shape 245"/>
          <p:cNvSpPr txBox="1"/>
          <p:nvPr/>
        </p:nvSpPr>
        <p:spPr>
          <a:xfrm>
            <a:off x="4628224" y="1689094"/>
            <a:ext cx="707400" cy="17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t>APB-32 Bit</a:t>
            </a:r>
            <a:endParaRPr sz="800"/>
          </a:p>
        </p:txBody>
      </p:sp>
      <p:sp>
        <p:nvSpPr>
          <p:cNvPr id="246" name="Shape 246"/>
          <p:cNvSpPr txBox="1"/>
          <p:nvPr/>
        </p:nvSpPr>
        <p:spPr>
          <a:xfrm rot="-5400000">
            <a:off x="3701831" y="2045794"/>
            <a:ext cx="707400" cy="17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t>AXI 64 Bit</a:t>
            </a:r>
            <a:endParaRPr sz="800"/>
          </a:p>
        </p:txBody>
      </p:sp>
      <p:sp>
        <p:nvSpPr>
          <p:cNvPr id="247" name="Shape 247"/>
          <p:cNvSpPr txBox="1"/>
          <p:nvPr/>
        </p:nvSpPr>
        <p:spPr>
          <a:xfrm>
            <a:off x="3953674" y="2574950"/>
            <a:ext cx="792300" cy="17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t>AXI 32/64 Bit</a:t>
            </a:r>
            <a:endParaRPr sz="800"/>
          </a:p>
        </p:txBody>
      </p:sp>
      <p:sp>
        <p:nvSpPr>
          <p:cNvPr id="248" name="Shape 248"/>
          <p:cNvSpPr txBox="1"/>
          <p:nvPr/>
        </p:nvSpPr>
        <p:spPr>
          <a:xfrm>
            <a:off x="5469856" y="2148845"/>
            <a:ext cx="420900" cy="17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t>USB</a:t>
            </a:r>
            <a:endParaRPr sz="800"/>
          </a:p>
        </p:txBody>
      </p:sp>
      <p:sp>
        <p:nvSpPr>
          <p:cNvPr id="249" name="Shape 249"/>
          <p:cNvSpPr txBox="1"/>
          <p:nvPr/>
        </p:nvSpPr>
        <p:spPr>
          <a:xfrm>
            <a:off x="5469856" y="3169809"/>
            <a:ext cx="420900" cy="17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t>VGA</a:t>
            </a:r>
            <a:endParaRPr sz="800"/>
          </a:p>
        </p:txBody>
      </p:sp>
      <p:sp>
        <p:nvSpPr>
          <p:cNvPr id="250" name="Shape 250"/>
          <p:cNvSpPr/>
          <p:nvPr/>
        </p:nvSpPr>
        <p:spPr>
          <a:xfrm>
            <a:off x="3309950" y="3207625"/>
            <a:ext cx="540300" cy="5898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VGA Ctrl</a:t>
            </a:r>
            <a:endParaRPr sz="900"/>
          </a:p>
        </p:txBody>
      </p:sp>
      <p:sp>
        <p:nvSpPr>
          <p:cNvPr id="251" name="Shape 251"/>
          <p:cNvSpPr/>
          <p:nvPr/>
        </p:nvSpPr>
        <p:spPr>
          <a:xfrm>
            <a:off x="3922650" y="3207625"/>
            <a:ext cx="540300" cy="5898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BRAM</a:t>
            </a:r>
            <a:endParaRPr sz="900"/>
          </a:p>
        </p:txBody>
      </p:sp>
      <p:sp>
        <p:nvSpPr>
          <p:cNvPr id="252" name="Shape 252"/>
          <p:cNvSpPr/>
          <p:nvPr/>
        </p:nvSpPr>
        <p:spPr>
          <a:xfrm>
            <a:off x="4540750" y="3207625"/>
            <a:ext cx="540300" cy="5898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Image</a:t>
            </a:r>
            <a:endParaRPr sz="900"/>
          </a:p>
          <a:p>
            <a:pPr indent="0" lvl="0" marL="0" rtl="0" algn="ctr">
              <a:spcBef>
                <a:spcPts val="0"/>
              </a:spcBef>
              <a:spcAft>
                <a:spcPts val="0"/>
              </a:spcAft>
              <a:buNone/>
            </a:pPr>
            <a:r>
              <a:rPr lang="en" sz="900"/>
              <a:t>Proc</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9" name="Shape 259"/>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0" name="Shape 260"/>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261" name="Shape 261"/>
          <p:cNvSpPr txBox="1"/>
          <p:nvPr>
            <p:ph type="title"/>
          </p:nvPr>
        </p:nvSpPr>
        <p:spPr>
          <a:xfrm>
            <a:off x="609600" y="2019300"/>
            <a:ext cx="7924800" cy="5142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chemeClr val="dk1"/>
              </a:buClr>
              <a:buSzPts val="1100"/>
              <a:buFont typeface="Arial"/>
              <a:buNone/>
            </a:pPr>
            <a:r>
              <a:rPr b="1" lang="en"/>
              <a:t>Detailed Description of Modules</a:t>
            </a:r>
            <a:endParaRPr b="1" i="0" sz="36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nvSpPr>
        <p:spPr>
          <a:xfrm>
            <a:off x="6184716" y="2454649"/>
            <a:ext cx="1359900" cy="1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pixBlockRow2</a:t>
            </a:r>
            <a:r>
              <a:rPr lang="en" sz="800">
                <a:solidFill>
                  <a:schemeClr val="dk1"/>
                </a:solidFill>
              </a:rPr>
              <a:t> [31:0]</a:t>
            </a:r>
            <a:endParaRPr sz="800"/>
          </a:p>
        </p:txBody>
      </p:sp>
      <p:sp>
        <p:nvSpPr>
          <p:cNvPr id="268" name="Shape 268"/>
          <p:cNvSpPr txBox="1"/>
          <p:nvPr/>
        </p:nvSpPr>
        <p:spPr>
          <a:xfrm>
            <a:off x="6184716" y="2226049"/>
            <a:ext cx="1359900" cy="1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pixBlockRow1 [31:0]</a:t>
            </a:r>
            <a:endParaRPr sz="800"/>
          </a:p>
        </p:txBody>
      </p:sp>
      <p:sp>
        <p:nvSpPr>
          <p:cNvPr id="269" name="Shape 269"/>
          <p:cNvSpPr txBox="1"/>
          <p:nvPr/>
        </p:nvSpPr>
        <p:spPr>
          <a:xfrm>
            <a:off x="6184716" y="2683249"/>
            <a:ext cx="1359900" cy="1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pixBlockRow3</a:t>
            </a:r>
            <a:r>
              <a:rPr lang="en" sz="800">
                <a:solidFill>
                  <a:schemeClr val="dk1"/>
                </a:solidFill>
              </a:rPr>
              <a:t> [31:0]</a:t>
            </a:r>
            <a:endParaRPr sz="800"/>
          </a:p>
        </p:txBody>
      </p:sp>
      <p:sp>
        <p:nvSpPr>
          <p:cNvPr id="270" name="Shape 270"/>
          <p:cNvSpPr txBox="1"/>
          <p:nvPr/>
        </p:nvSpPr>
        <p:spPr>
          <a:xfrm>
            <a:off x="6184716" y="2898014"/>
            <a:ext cx="1359900" cy="1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pixBlockRow4</a:t>
            </a:r>
            <a:r>
              <a:rPr lang="en" sz="800">
                <a:solidFill>
                  <a:schemeClr val="dk1"/>
                </a:solidFill>
              </a:rPr>
              <a:t> [31:0]</a:t>
            </a:r>
            <a:endParaRPr sz="800"/>
          </a:p>
        </p:txBody>
      </p:sp>
      <p:sp>
        <p:nvSpPr>
          <p:cNvPr id="271" name="Shape 271"/>
          <p:cNvSpPr txBox="1"/>
          <p:nvPr/>
        </p:nvSpPr>
        <p:spPr>
          <a:xfrm>
            <a:off x="6184716" y="3306806"/>
            <a:ext cx="1359900" cy="1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pixelOut</a:t>
            </a:r>
            <a:r>
              <a:rPr lang="en" sz="800">
                <a:solidFill>
                  <a:schemeClr val="dk1"/>
                </a:solidFill>
              </a:rPr>
              <a:t> [7:0]</a:t>
            </a:r>
            <a:endParaRPr sz="800"/>
          </a:p>
        </p:txBody>
      </p:sp>
      <p:sp>
        <p:nvSpPr>
          <p:cNvPr id="272" name="Shape 272"/>
          <p:cNvSpPr txBox="1"/>
          <p:nvPr/>
        </p:nvSpPr>
        <p:spPr>
          <a:xfrm>
            <a:off x="6184716" y="3089729"/>
            <a:ext cx="1359900" cy="1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pixBlockRow5</a:t>
            </a:r>
            <a:r>
              <a:rPr lang="en" sz="800">
                <a:solidFill>
                  <a:schemeClr val="dk1"/>
                </a:solidFill>
              </a:rPr>
              <a:t> [31:0]</a:t>
            </a:r>
            <a:endParaRPr sz="800"/>
          </a:p>
        </p:txBody>
      </p:sp>
      <p:sp>
        <p:nvSpPr>
          <p:cNvPr id="273" name="Shape 273"/>
          <p:cNvSpPr/>
          <p:nvPr/>
        </p:nvSpPr>
        <p:spPr>
          <a:xfrm>
            <a:off x="7418757" y="682325"/>
            <a:ext cx="1447800" cy="3645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Frame Instances</a:t>
            </a:r>
            <a:endParaRPr sz="1000"/>
          </a:p>
        </p:txBody>
      </p:sp>
      <p:sp>
        <p:nvSpPr>
          <p:cNvPr id="274" name="Shape 274"/>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75" name="Shape 275"/>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6" name="Shape 276"/>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277" name="Shape 277"/>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rPr>
              <a:t>Memory Controller</a:t>
            </a:r>
            <a:endParaRPr b="1" i="0" sz="3600" u="none" cap="none" strike="noStrike">
              <a:solidFill>
                <a:schemeClr val="dk1"/>
              </a:solidFill>
              <a:latin typeface="Arial"/>
              <a:ea typeface="Arial"/>
              <a:cs typeface="Arial"/>
              <a:sym typeface="Arial"/>
            </a:endParaRPr>
          </a:p>
        </p:txBody>
      </p:sp>
      <p:sp>
        <p:nvSpPr>
          <p:cNvPr id="278" name="Shape 278"/>
          <p:cNvSpPr/>
          <p:nvPr/>
        </p:nvSpPr>
        <p:spPr>
          <a:xfrm>
            <a:off x="5506421" y="1410025"/>
            <a:ext cx="823800" cy="2400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Memory</a:t>
            </a:r>
            <a:endParaRPr sz="1000"/>
          </a:p>
          <a:p>
            <a:pPr indent="0" lvl="0" marL="0" rtl="0" algn="ctr">
              <a:spcBef>
                <a:spcPts val="0"/>
              </a:spcBef>
              <a:spcAft>
                <a:spcPts val="0"/>
              </a:spcAft>
              <a:buNone/>
            </a:pPr>
            <a:r>
              <a:rPr lang="en" sz="1000"/>
              <a:t>Manager</a:t>
            </a:r>
            <a:endParaRPr sz="1000"/>
          </a:p>
        </p:txBody>
      </p:sp>
      <p:sp>
        <p:nvSpPr>
          <p:cNvPr id="279" name="Shape 279"/>
          <p:cNvSpPr/>
          <p:nvPr/>
        </p:nvSpPr>
        <p:spPr>
          <a:xfrm>
            <a:off x="3429497" y="1396525"/>
            <a:ext cx="823800" cy="2400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Main</a:t>
            </a:r>
            <a:endParaRPr sz="1000"/>
          </a:p>
        </p:txBody>
      </p:sp>
      <p:sp>
        <p:nvSpPr>
          <p:cNvPr id="280" name="Shape 280"/>
          <p:cNvSpPr/>
          <p:nvPr/>
        </p:nvSpPr>
        <p:spPr>
          <a:xfrm>
            <a:off x="7847723" y="2412200"/>
            <a:ext cx="636000" cy="514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Frame</a:t>
            </a:r>
            <a:endParaRPr sz="1000"/>
          </a:p>
        </p:txBody>
      </p:sp>
      <p:sp>
        <p:nvSpPr>
          <p:cNvPr id="281" name="Shape 281"/>
          <p:cNvSpPr/>
          <p:nvPr/>
        </p:nvSpPr>
        <p:spPr>
          <a:xfrm>
            <a:off x="7847723" y="3045225"/>
            <a:ext cx="636000" cy="514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Frame</a:t>
            </a:r>
            <a:endParaRPr sz="1000"/>
          </a:p>
        </p:txBody>
      </p:sp>
      <p:sp>
        <p:nvSpPr>
          <p:cNvPr id="282" name="Shape 282"/>
          <p:cNvSpPr/>
          <p:nvPr/>
        </p:nvSpPr>
        <p:spPr>
          <a:xfrm>
            <a:off x="7847723" y="3678250"/>
            <a:ext cx="636000" cy="514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Frame</a:t>
            </a:r>
            <a:endParaRPr sz="1000"/>
          </a:p>
        </p:txBody>
      </p:sp>
      <p:sp>
        <p:nvSpPr>
          <p:cNvPr id="283" name="Shape 283"/>
          <p:cNvSpPr/>
          <p:nvPr/>
        </p:nvSpPr>
        <p:spPr>
          <a:xfrm>
            <a:off x="7847723" y="1779163"/>
            <a:ext cx="636000" cy="514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Frame</a:t>
            </a:r>
            <a:endParaRPr sz="1000"/>
          </a:p>
        </p:txBody>
      </p:sp>
      <p:sp>
        <p:nvSpPr>
          <p:cNvPr id="284" name="Shape 284"/>
          <p:cNvSpPr/>
          <p:nvPr/>
        </p:nvSpPr>
        <p:spPr>
          <a:xfrm>
            <a:off x="7847723" y="1146150"/>
            <a:ext cx="636000" cy="514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Frame</a:t>
            </a:r>
            <a:endParaRPr sz="1000"/>
          </a:p>
        </p:txBody>
      </p:sp>
      <p:cxnSp>
        <p:nvCxnSpPr>
          <p:cNvPr id="285" name="Shape 285"/>
          <p:cNvCxnSpPr/>
          <p:nvPr/>
        </p:nvCxnSpPr>
        <p:spPr>
          <a:xfrm>
            <a:off x="4251772" y="3466000"/>
            <a:ext cx="1251300" cy="0"/>
          </a:xfrm>
          <a:prstGeom prst="straightConnector1">
            <a:avLst/>
          </a:prstGeom>
          <a:noFill/>
          <a:ln cap="flat" cmpd="sng" w="9525">
            <a:solidFill>
              <a:schemeClr val="dk2"/>
            </a:solidFill>
            <a:prstDash val="solid"/>
            <a:round/>
            <a:headEnd len="med" w="med" type="triangle"/>
            <a:tailEnd len="med" w="med" type="none"/>
          </a:ln>
        </p:spPr>
      </p:cxnSp>
      <p:cxnSp>
        <p:nvCxnSpPr>
          <p:cNvPr id="286" name="Shape 286"/>
          <p:cNvCxnSpPr/>
          <p:nvPr/>
        </p:nvCxnSpPr>
        <p:spPr>
          <a:xfrm>
            <a:off x="4263297" y="1879200"/>
            <a:ext cx="1228200" cy="0"/>
          </a:xfrm>
          <a:prstGeom prst="straightConnector1">
            <a:avLst/>
          </a:prstGeom>
          <a:noFill/>
          <a:ln cap="flat" cmpd="sng" w="9525">
            <a:solidFill>
              <a:schemeClr val="dk2"/>
            </a:solidFill>
            <a:prstDash val="solid"/>
            <a:round/>
            <a:headEnd len="med" w="med" type="none"/>
            <a:tailEnd len="med" w="med" type="triangle"/>
          </a:ln>
        </p:spPr>
      </p:cxnSp>
      <p:sp>
        <p:nvSpPr>
          <p:cNvPr id="287" name="Shape 287"/>
          <p:cNvSpPr txBox="1"/>
          <p:nvPr/>
        </p:nvSpPr>
        <p:spPr>
          <a:xfrm>
            <a:off x="4193697" y="1631875"/>
            <a:ext cx="1359900" cy="1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readBlockAddress [12:0]</a:t>
            </a:r>
            <a:endParaRPr sz="800"/>
          </a:p>
        </p:txBody>
      </p:sp>
      <p:sp>
        <p:nvSpPr>
          <p:cNvPr id="288" name="Shape 288"/>
          <p:cNvSpPr txBox="1"/>
          <p:nvPr/>
        </p:nvSpPr>
        <p:spPr>
          <a:xfrm>
            <a:off x="4193697" y="1911125"/>
            <a:ext cx="1359900" cy="1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readByteAddress [16:0]</a:t>
            </a:r>
            <a:endParaRPr sz="800"/>
          </a:p>
        </p:txBody>
      </p:sp>
      <p:sp>
        <p:nvSpPr>
          <p:cNvPr id="289" name="Shape 289"/>
          <p:cNvSpPr txBox="1"/>
          <p:nvPr/>
        </p:nvSpPr>
        <p:spPr>
          <a:xfrm>
            <a:off x="4193697" y="2941150"/>
            <a:ext cx="1359900" cy="1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pixelBlockOut [127:0]</a:t>
            </a:r>
            <a:endParaRPr sz="800"/>
          </a:p>
        </p:txBody>
      </p:sp>
      <p:sp>
        <p:nvSpPr>
          <p:cNvPr id="290" name="Shape 290"/>
          <p:cNvSpPr txBox="1"/>
          <p:nvPr/>
        </p:nvSpPr>
        <p:spPr>
          <a:xfrm>
            <a:off x="4222529" y="3226474"/>
            <a:ext cx="1359900" cy="1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pixelOut [7:0]</a:t>
            </a:r>
            <a:endParaRPr sz="800"/>
          </a:p>
        </p:txBody>
      </p:sp>
      <p:cxnSp>
        <p:nvCxnSpPr>
          <p:cNvPr id="291" name="Shape 291"/>
          <p:cNvCxnSpPr/>
          <p:nvPr/>
        </p:nvCxnSpPr>
        <p:spPr>
          <a:xfrm>
            <a:off x="4263297" y="2184000"/>
            <a:ext cx="1228200" cy="0"/>
          </a:xfrm>
          <a:prstGeom prst="straightConnector1">
            <a:avLst/>
          </a:prstGeom>
          <a:noFill/>
          <a:ln cap="flat" cmpd="sng" w="9525">
            <a:solidFill>
              <a:schemeClr val="dk2"/>
            </a:solidFill>
            <a:prstDash val="solid"/>
            <a:round/>
            <a:headEnd len="med" w="med" type="none"/>
            <a:tailEnd len="med" w="med" type="triangle"/>
          </a:ln>
        </p:spPr>
      </p:cxnSp>
      <p:cxnSp>
        <p:nvCxnSpPr>
          <p:cNvPr id="292" name="Shape 292"/>
          <p:cNvCxnSpPr/>
          <p:nvPr/>
        </p:nvCxnSpPr>
        <p:spPr>
          <a:xfrm>
            <a:off x="4251772" y="3179737"/>
            <a:ext cx="1251300" cy="0"/>
          </a:xfrm>
          <a:prstGeom prst="straightConnector1">
            <a:avLst/>
          </a:prstGeom>
          <a:noFill/>
          <a:ln cap="flat" cmpd="sng" w="9525">
            <a:solidFill>
              <a:schemeClr val="dk2"/>
            </a:solidFill>
            <a:prstDash val="solid"/>
            <a:round/>
            <a:headEnd len="med" w="med" type="triangle"/>
            <a:tailEnd len="med" w="med" type="none"/>
          </a:ln>
        </p:spPr>
      </p:cxnSp>
      <p:cxnSp>
        <p:nvCxnSpPr>
          <p:cNvPr id="293" name="Shape 293"/>
          <p:cNvCxnSpPr/>
          <p:nvPr/>
        </p:nvCxnSpPr>
        <p:spPr>
          <a:xfrm>
            <a:off x="5503072" y="2184000"/>
            <a:ext cx="1947000" cy="0"/>
          </a:xfrm>
          <a:prstGeom prst="straightConnector1">
            <a:avLst/>
          </a:prstGeom>
          <a:noFill/>
          <a:ln cap="flat" cmpd="sng" w="9525">
            <a:solidFill>
              <a:schemeClr val="dk2"/>
            </a:solidFill>
            <a:prstDash val="solid"/>
            <a:round/>
            <a:headEnd len="med" w="med" type="none"/>
            <a:tailEnd len="med" w="med" type="triangle"/>
          </a:ln>
        </p:spPr>
      </p:cxnSp>
      <p:cxnSp>
        <p:nvCxnSpPr>
          <p:cNvPr id="294" name="Shape 294"/>
          <p:cNvCxnSpPr/>
          <p:nvPr/>
        </p:nvCxnSpPr>
        <p:spPr>
          <a:xfrm>
            <a:off x="5503072" y="1882438"/>
            <a:ext cx="1947000" cy="0"/>
          </a:xfrm>
          <a:prstGeom prst="straightConnector1">
            <a:avLst/>
          </a:prstGeom>
          <a:noFill/>
          <a:ln cap="flat" cmpd="sng" w="9525">
            <a:solidFill>
              <a:schemeClr val="dk2"/>
            </a:solidFill>
            <a:prstDash val="solid"/>
            <a:round/>
            <a:headEnd len="med" w="med" type="none"/>
            <a:tailEnd len="med" w="med" type="triangle"/>
          </a:ln>
        </p:spPr>
      </p:cxnSp>
      <p:cxnSp>
        <p:nvCxnSpPr>
          <p:cNvPr id="295" name="Shape 295"/>
          <p:cNvCxnSpPr/>
          <p:nvPr/>
        </p:nvCxnSpPr>
        <p:spPr>
          <a:xfrm>
            <a:off x="6342750" y="3570148"/>
            <a:ext cx="1083900" cy="0"/>
          </a:xfrm>
          <a:prstGeom prst="straightConnector1">
            <a:avLst/>
          </a:prstGeom>
          <a:noFill/>
          <a:ln cap="flat" cmpd="sng" w="9525">
            <a:solidFill>
              <a:schemeClr val="dk2"/>
            </a:solidFill>
            <a:prstDash val="solid"/>
            <a:round/>
            <a:headEnd len="med" w="med" type="triangle"/>
            <a:tailEnd len="med" w="med" type="none"/>
          </a:ln>
        </p:spPr>
      </p:cxnSp>
      <p:cxnSp>
        <p:nvCxnSpPr>
          <p:cNvPr id="296" name="Shape 296"/>
          <p:cNvCxnSpPr/>
          <p:nvPr/>
        </p:nvCxnSpPr>
        <p:spPr>
          <a:xfrm>
            <a:off x="6342750" y="2468750"/>
            <a:ext cx="1083900" cy="0"/>
          </a:xfrm>
          <a:prstGeom prst="straightConnector1">
            <a:avLst/>
          </a:prstGeom>
          <a:noFill/>
          <a:ln cap="flat" cmpd="sng" w="9525">
            <a:solidFill>
              <a:schemeClr val="dk2"/>
            </a:solidFill>
            <a:prstDash val="solid"/>
            <a:round/>
            <a:headEnd len="med" w="med" type="triangle"/>
            <a:tailEnd len="med" w="med" type="none"/>
          </a:ln>
        </p:spPr>
      </p:cxnSp>
      <p:cxnSp>
        <p:nvCxnSpPr>
          <p:cNvPr id="297" name="Shape 297"/>
          <p:cNvCxnSpPr/>
          <p:nvPr/>
        </p:nvCxnSpPr>
        <p:spPr>
          <a:xfrm>
            <a:off x="6342750" y="2697350"/>
            <a:ext cx="1083900" cy="0"/>
          </a:xfrm>
          <a:prstGeom prst="straightConnector1">
            <a:avLst/>
          </a:prstGeom>
          <a:noFill/>
          <a:ln cap="flat" cmpd="sng" w="9525">
            <a:solidFill>
              <a:schemeClr val="dk2"/>
            </a:solidFill>
            <a:prstDash val="solid"/>
            <a:round/>
            <a:headEnd len="med" w="med" type="triangle"/>
            <a:tailEnd len="med" w="med" type="none"/>
          </a:ln>
        </p:spPr>
      </p:cxnSp>
      <p:cxnSp>
        <p:nvCxnSpPr>
          <p:cNvPr id="298" name="Shape 298"/>
          <p:cNvCxnSpPr/>
          <p:nvPr/>
        </p:nvCxnSpPr>
        <p:spPr>
          <a:xfrm>
            <a:off x="6342750" y="2937483"/>
            <a:ext cx="1083900" cy="0"/>
          </a:xfrm>
          <a:prstGeom prst="straightConnector1">
            <a:avLst/>
          </a:prstGeom>
          <a:noFill/>
          <a:ln cap="flat" cmpd="sng" w="9525">
            <a:solidFill>
              <a:schemeClr val="dk2"/>
            </a:solidFill>
            <a:prstDash val="solid"/>
            <a:round/>
            <a:headEnd len="med" w="med" type="triangle"/>
            <a:tailEnd len="med" w="med" type="none"/>
          </a:ln>
        </p:spPr>
      </p:cxnSp>
      <p:cxnSp>
        <p:nvCxnSpPr>
          <p:cNvPr id="299" name="Shape 299"/>
          <p:cNvCxnSpPr/>
          <p:nvPr/>
        </p:nvCxnSpPr>
        <p:spPr>
          <a:xfrm>
            <a:off x="6342750" y="3143017"/>
            <a:ext cx="1083900" cy="0"/>
          </a:xfrm>
          <a:prstGeom prst="straightConnector1">
            <a:avLst/>
          </a:prstGeom>
          <a:noFill/>
          <a:ln cap="flat" cmpd="sng" w="9525">
            <a:solidFill>
              <a:schemeClr val="dk2"/>
            </a:solidFill>
            <a:prstDash val="solid"/>
            <a:round/>
            <a:headEnd len="med" w="med" type="triangle"/>
            <a:tailEnd len="med" w="med" type="none"/>
          </a:ln>
        </p:spPr>
      </p:cxnSp>
      <p:cxnSp>
        <p:nvCxnSpPr>
          <p:cNvPr id="300" name="Shape 300"/>
          <p:cNvCxnSpPr/>
          <p:nvPr/>
        </p:nvCxnSpPr>
        <p:spPr>
          <a:xfrm>
            <a:off x="6342750" y="3360085"/>
            <a:ext cx="1083900" cy="0"/>
          </a:xfrm>
          <a:prstGeom prst="straightConnector1">
            <a:avLst/>
          </a:prstGeom>
          <a:noFill/>
          <a:ln cap="flat" cmpd="sng" w="9525">
            <a:solidFill>
              <a:schemeClr val="dk2"/>
            </a:solidFill>
            <a:prstDash val="solid"/>
            <a:round/>
            <a:headEnd len="med" w="med" type="triangle"/>
            <a:tailEnd len="med" w="med" type="none"/>
          </a:ln>
        </p:spPr>
      </p:cxnSp>
      <p:sp>
        <p:nvSpPr>
          <p:cNvPr id="301" name="Shape 301"/>
          <p:cNvSpPr txBox="1"/>
          <p:nvPr/>
        </p:nvSpPr>
        <p:spPr>
          <a:xfrm>
            <a:off x="381000" y="783100"/>
            <a:ext cx="3048600" cy="3644700"/>
          </a:xfrm>
          <a:prstGeom prst="rect">
            <a:avLst/>
          </a:prstGeom>
          <a:noFill/>
          <a:ln>
            <a:noFill/>
          </a:ln>
        </p:spPr>
        <p:txBody>
          <a:bodyPr anchorCtr="0" anchor="t" bIns="45700" lIns="91425" spcFirstLastPara="1" rIns="91425" wrap="square" tIns="45700">
            <a:noAutofit/>
          </a:bodyPr>
          <a:lstStyle/>
          <a:p>
            <a:pPr indent="-279400" lvl="0" marL="342900" marR="0" rtl="0" algn="l">
              <a:lnSpc>
                <a:spcPct val="120000"/>
              </a:lnSpc>
              <a:spcBef>
                <a:spcPts val="0"/>
              </a:spcBef>
              <a:spcAft>
                <a:spcPts val="0"/>
              </a:spcAft>
              <a:buClr>
                <a:srgbClr val="FF0000"/>
              </a:buClr>
              <a:buSzPts val="1400"/>
              <a:buFont typeface="Noto Sans Symbols"/>
              <a:buChar char="▪"/>
            </a:pPr>
            <a:r>
              <a:rPr lang="en"/>
              <a:t>Utilizes ZedBoard BRAM + LUT memory to store 320x240 video frames</a:t>
            </a:r>
            <a:endParaRPr/>
          </a:p>
          <a:p>
            <a:pPr indent="-260350" lvl="1" marL="742950" marR="0" rtl="0" algn="l">
              <a:lnSpc>
                <a:spcPct val="120000"/>
              </a:lnSpc>
              <a:spcBef>
                <a:spcPts val="0"/>
              </a:spcBef>
              <a:spcAft>
                <a:spcPts val="0"/>
              </a:spcAft>
              <a:buClr>
                <a:srgbClr val="FF0000"/>
              </a:buClr>
              <a:buSzPts val="1400"/>
              <a:buFont typeface="Noto Sans Symbols"/>
              <a:buChar char="▪"/>
            </a:pPr>
            <a:r>
              <a:rPr lang="en"/>
              <a:t>614.4 Kb/frame</a:t>
            </a:r>
            <a:endParaRPr/>
          </a:p>
          <a:p>
            <a:pPr indent="-260350" lvl="1" marL="742950" marR="0" rtl="0" algn="l">
              <a:lnSpc>
                <a:spcPct val="120000"/>
              </a:lnSpc>
              <a:spcBef>
                <a:spcPts val="0"/>
              </a:spcBef>
              <a:spcAft>
                <a:spcPts val="0"/>
              </a:spcAft>
              <a:buClr>
                <a:srgbClr val="FF0000"/>
              </a:buClr>
              <a:buSzPts val="1400"/>
              <a:buFont typeface="Noto Sans Symbols"/>
              <a:buChar char="▪"/>
            </a:pPr>
            <a:r>
              <a:rPr lang="en"/>
              <a:t>4.9 Mb in BRAM</a:t>
            </a:r>
            <a:endParaRPr/>
          </a:p>
          <a:p>
            <a:pPr indent="-260350" lvl="1" marL="742950" marR="0" rtl="0" algn="l">
              <a:lnSpc>
                <a:spcPct val="120000"/>
              </a:lnSpc>
              <a:spcBef>
                <a:spcPts val="0"/>
              </a:spcBef>
              <a:spcAft>
                <a:spcPts val="0"/>
              </a:spcAft>
              <a:buClr>
                <a:srgbClr val="FF0000"/>
              </a:buClr>
              <a:buSzPts val="1400"/>
              <a:buFont typeface="Noto Sans Symbols"/>
              <a:buChar char="▪"/>
            </a:pPr>
            <a:r>
              <a:rPr lang="en"/>
              <a:t>Can hold ~5 video frames + reference frame in BRAM</a:t>
            </a:r>
            <a:endParaRPr/>
          </a:p>
          <a:p>
            <a:pPr indent="-279400" lvl="0" marL="342900" marR="0" rtl="0" algn="l">
              <a:lnSpc>
                <a:spcPct val="120000"/>
              </a:lnSpc>
              <a:spcBef>
                <a:spcPts val="0"/>
              </a:spcBef>
              <a:spcAft>
                <a:spcPts val="0"/>
              </a:spcAft>
              <a:buClr>
                <a:srgbClr val="FF0000"/>
              </a:buClr>
              <a:buSzPts val="1400"/>
              <a:buFont typeface="Noto Sans Symbols"/>
              <a:buChar char="▪"/>
            </a:pPr>
            <a:r>
              <a:rPr lang="en"/>
              <a:t>Dual-port read:	</a:t>
            </a:r>
            <a:endParaRPr/>
          </a:p>
          <a:p>
            <a:pPr indent="-260350" lvl="1" marL="742950" marR="0" rtl="0" algn="l">
              <a:lnSpc>
                <a:spcPct val="120000"/>
              </a:lnSpc>
              <a:spcBef>
                <a:spcPts val="0"/>
              </a:spcBef>
              <a:spcAft>
                <a:spcPts val="0"/>
              </a:spcAft>
              <a:buClr>
                <a:srgbClr val="FF0000"/>
              </a:buClr>
              <a:buSzPts val="1400"/>
              <a:buFont typeface="Noto Sans Symbols"/>
              <a:buChar char="▪"/>
            </a:pPr>
            <a:r>
              <a:rPr lang="en"/>
              <a:t>VGA Display</a:t>
            </a:r>
            <a:endParaRPr/>
          </a:p>
          <a:p>
            <a:pPr indent="-260350" lvl="1" marL="742950" marR="0" rtl="0" algn="l">
              <a:lnSpc>
                <a:spcPct val="120000"/>
              </a:lnSpc>
              <a:spcBef>
                <a:spcPts val="0"/>
              </a:spcBef>
              <a:spcAft>
                <a:spcPts val="0"/>
              </a:spcAft>
              <a:buClr>
                <a:srgbClr val="FF0000"/>
              </a:buClr>
              <a:buSzPts val="1400"/>
              <a:buFont typeface="Noto Sans Symbols"/>
              <a:buChar char="▪"/>
            </a:pPr>
            <a:r>
              <a:rPr lang="en"/>
              <a:t>Image Processing</a:t>
            </a:r>
            <a:endParaRPr/>
          </a:p>
          <a:p>
            <a:pPr indent="0" lvl="0" marL="0" marR="0" rtl="0" algn="l">
              <a:lnSpc>
                <a:spcPct val="120000"/>
              </a:lnSpc>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nvSpPr>
        <p:spPr>
          <a:xfrm>
            <a:off x="609600" y="0"/>
            <a:ext cx="51054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Microfluidics Image Processing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08" name="Shape 308"/>
          <p:cNvSpPr txBox="1"/>
          <p:nvPr/>
        </p:nvSpPr>
        <p:spPr>
          <a:xfrm>
            <a:off x="7086600" y="4427934"/>
            <a:ext cx="1447800" cy="5142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D9D9D9"/>
              </a:buClr>
              <a:buSzPts val="4400"/>
              <a:buFont typeface="Arial"/>
              <a:buNone/>
            </a:pPr>
            <a:fld id="{00000000-1234-1234-1234-123412341234}" type="slidenum">
              <a:rPr b="1" i="0" lang="en" sz="4400" u="none" cap="none" strike="noStrike">
                <a:solidFill>
                  <a:srgbClr val="D9D9D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9" name="Shape 309"/>
          <p:cNvSpPr txBox="1"/>
          <p:nvPr/>
        </p:nvSpPr>
        <p:spPr>
          <a:xfrm>
            <a:off x="6629400" y="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 </a:t>
            </a:r>
            <a:r>
              <a:rPr b="0" i="0" lang="en" sz="1200" u="none" cap="none" strike="noStrike">
                <a:solidFill>
                  <a:srgbClr val="FFFFFF"/>
                </a:solidFill>
                <a:latin typeface="Arial"/>
                <a:ea typeface="Arial"/>
                <a:cs typeface="Arial"/>
                <a:sym typeface="Arial"/>
              </a:rPr>
              <a:t>EC 551 April 25, 2018</a:t>
            </a:r>
            <a:endParaRPr b="0" i="0" sz="1200" u="none" cap="none" strike="noStrike">
              <a:solidFill>
                <a:srgbClr val="808080"/>
              </a:solidFill>
              <a:latin typeface="Arial"/>
              <a:ea typeface="Arial"/>
              <a:cs typeface="Arial"/>
              <a:sym typeface="Arial"/>
            </a:endParaRPr>
          </a:p>
        </p:txBody>
      </p:sp>
      <p:sp>
        <p:nvSpPr>
          <p:cNvPr id="310" name="Shape 310"/>
          <p:cNvSpPr txBox="1"/>
          <p:nvPr>
            <p:ph type="title"/>
          </p:nvPr>
        </p:nvSpPr>
        <p:spPr>
          <a:xfrm>
            <a:off x="609600" y="190500"/>
            <a:ext cx="7924800" cy="514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b="1" i="0" lang="en" sz="3600" u="none" cap="none" strike="noStrike">
                <a:solidFill>
                  <a:schemeClr val="dk1"/>
                </a:solidFill>
              </a:rPr>
              <a:t>Memory Controller</a:t>
            </a:r>
            <a:endParaRPr b="1" i="0" sz="3600" u="none" cap="none" strike="noStrike">
              <a:solidFill>
                <a:schemeClr val="dk1"/>
              </a:solidFill>
              <a:latin typeface="Arial"/>
              <a:ea typeface="Arial"/>
              <a:cs typeface="Arial"/>
              <a:sym typeface="Arial"/>
            </a:endParaRPr>
          </a:p>
        </p:txBody>
      </p:sp>
      <p:sp>
        <p:nvSpPr>
          <p:cNvPr id="311" name="Shape 311"/>
          <p:cNvSpPr txBox="1"/>
          <p:nvPr/>
        </p:nvSpPr>
        <p:spPr>
          <a:xfrm>
            <a:off x="381000" y="783100"/>
            <a:ext cx="3387600" cy="3644700"/>
          </a:xfrm>
          <a:prstGeom prst="rect">
            <a:avLst/>
          </a:prstGeom>
          <a:noFill/>
          <a:ln>
            <a:noFill/>
          </a:ln>
        </p:spPr>
        <p:txBody>
          <a:bodyPr anchorCtr="0" anchor="t" bIns="45700" lIns="91425" spcFirstLastPara="1" rIns="91425" wrap="square" tIns="45700">
            <a:noAutofit/>
          </a:bodyPr>
          <a:lstStyle/>
          <a:p>
            <a:pPr indent="-279400" lvl="0" marL="342900" marR="0" rtl="0" algn="l">
              <a:lnSpc>
                <a:spcPct val="120000"/>
              </a:lnSpc>
              <a:spcBef>
                <a:spcPts val="0"/>
              </a:spcBef>
              <a:spcAft>
                <a:spcPts val="0"/>
              </a:spcAft>
              <a:buClr>
                <a:srgbClr val="FF0000"/>
              </a:buClr>
              <a:buSzPts val="1400"/>
              <a:buFont typeface="Noto Sans Symbols"/>
              <a:buChar char="▪"/>
            </a:pPr>
            <a:r>
              <a:rPr lang="en"/>
              <a:t>Memory File:</a:t>
            </a:r>
            <a:endParaRPr/>
          </a:p>
          <a:p>
            <a:pPr indent="-260350" lvl="1" marL="742950" marR="0" rtl="0" algn="l">
              <a:lnSpc>
                <a:spcPct val="120000"/>
              </a:lnSpc>
              <a:spcBef>
                <a:spcPts val="0"/>
              </a:spcBef>
              <a:spcAft>
                <a:spcPts val="0"/>
              </a:spcAft>
              <a:buClr>
                <a:srgbClr val="FF0000"/>
              </a:buClr>
              <a:buSzPts val="1400"/>
              <a:buFont typeface="Noto Sans Symbols"/>
              <a:buChar char="▪"/>
            </a:pPr>
            <a:r>
              <a:rPr lang="en"/>
              <a:t>Byte (pixel) addressable</a:t>
            </a:r>
            <a:endParaRPr/>
          </a:p>
          <a:p>
            <a:pPr indent="-260350" lvl="1" marL="742950" marR="0" rtl="0" algn="l">
              <a:lnSpc>
                <a:spcPct val="120000"/>
              </a:lnSpc>
              <a:spcBef>
                <a:spcPts val="0"/>
              </a:spcBef>
              <a:spcAft>
                <a:spcPts val="0"/>
              </a:spcAft>
              <a:buClr>
                <a:srgbClr val="FF0000"/>
              </a:buClr>
              <a:buSzPts val="1400"/>
              <a:buFont typeface="Noto Sans Symbols"/>
              <a:buChar char="▪"/>
            </a:pPr>
            <a:r>
              <a:rPr lang="en"/>
              <a:t>VGA output reads pixels in order </a:t>
            </a:r>
            <a:endParaRPr/>
          </a:p>
          <a:p>
            <a:pPr indent="-228600" lvl="2" marL="1143000" marR="0" rtl="0" algn="l">
              <a:lnSpc>
                <a:spcPct val="120000"/>
              </a:lnSpc>
              <a:spcBef>
                <a:spcPts val="0"/>
              </a:spcBef>
              <a:spcAft>
                <a:spcPts val="0"/>
              </a:spcAft>
              <a:buClr>
                <a:srgbClr val="FF0000"/>
              </a:buClr>
              <a:buSzPts val="1800"/>
              <a:buFont typeface="Noto Sans Symbols"/>
              <a:buChar char="▪"/>
            </a:pPr>
            <a:r>
              <a:rPr lang="en"/>
              <a:t>17 bit address for pixel addressing</a:t>
            </a:r>
            <a:endParaRPr/>
          </a:p>
          <a:p>
            <a:pPr indent="-260350" lvl="1" marL="742950" marR="0" rtl="0" algn="l">
              <a:lnSpc>
                <a:spcPct val="120000"/>
              </a:lnSpc>
              <a:spcBef>
                <a:spcPts val="0"/>
              </a:spcBef>
              <a:spcAft>
                <a:spcPts val="0"/>
              </a:spcAft>
              <a:buClr>
                <a:srgbClr val="FF0000"/>
              </a:buClr>
              <a:buSzPts val="1400"/>
              <a:buFont typeface="Noto Sans Symbols"/>
              <a:buChar char="▪"/>
            </a:pPr>
            <a:r>
              <a:rPr lang="en"/>
              <a:t>Image processing reads pixels in 4x4 pixel chunks </a:t>
            </a:r>
            <a:endParaRPr/>
          </a:p>
          <a:p>
            <a:pPr indent="-228600" lvl="2" marL="1143000" marR="0" rtl="0" algn="l">
              <a:lnSpc>
                <a:spcPct val="120000"/>
              </a:lnSpc>
              <a:spcBef>
                <a:spcPts val="0"/>
              </a:spcBef>
              <a:spcAft>
                <a:spcPts val="0"/>
              </a:spcAft>
              <a:buClr>
                <a:srgbClr val="FF0000"/>
              </a:buClr>
              <a:buSzPts val="1800"/>
              <a:buFont typeface="Noto Sans Symbols"/>
              <a:buChar char="▪"/>
            </a:pPr>
            <a:r>
              <a:rPr lang="en"/>
              <a:t>13 bit address for pixel block addressing</a:t>
            </a:r>
            <a:endParaRPr/>
          </a:p>
          <a:p>
            <a:pPr indent="0" lvl="0" marL="0" marR="0" rtl="0" algn="l">
              <a:lnSpc>
                <a:spcPct val="120000"/>
              </a:lnSpc>
              <a:spcBef>
                <a:spcPts val="0"/>
              </a:spcBef>
              <a:spcAft>
                <a:spcPts val="0"/>
              </a:spcAft>
              <a:buNone/>
            </a:pPr>
            <a:r>
              <a:t/>
            </a:r>
            <a:endParaRPr/>
          </a:p>
        </p:txBody>
      </p:sp>
      <p:sp>
        <p:nvSpPr>
          <p:cNvPr id="312" name="Shape 312"/>
          <p:cNvSpPr txBox="1"/>
          <p:nvPr/>
        </p:nvSpPr>
        <p:spPr>
          <a:xfrm>
            <a:off x="5436400" y="608350"/>
            <a:ext cx="2097000" cy="514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Frame Memory File</a:t>
            </a:r>
            <a:endParaRPr/>
          </a:p>
        </p:txBody>
      </p:sp>
      <p:graphicFrame>
        <p:nvGraphicFramePr>
          <p:cNvPr id="313" name="Shape 313"/>
          <p:cNvGraphicFramePr/>
          <p:nvPr/>
        </p:nvGraphicFramePr>
        <p:xfrm>
          <a:off x="4434800" y="1184925"/>
          <a:ext cx="3000000" cy="3000000"/>
        </p:xfrm>
        <a:graphic>
          <a:graphicData uri="http://schemas.openxmlformats.org/drawingml/2006/table">
            <a:tbl>
              <a:tblPr>
                <a:noFill/>
                <a:tableStyleId>{4856A082-52BC-486A-85C2-B13AEDF3C393}</a:tableStyleId>
              </a:tblPr>
              <a:tblGrid>
                <a:gridCol w="500800"/>
                <a:gridCol w="500800"/>
                <a:gridCol w="500800"/>
                <a:gridCol w="500800"/>
                <a:gridCol w="500800"/>
                <a:gridCol w="500800"/>
                <a:gridCol w="500800"/>
                <a:gridCol w="500800"/>
                <a:gridCol w="500800"/>
              </a:tblGrid>
              <a:tr h="384725">
                <a:tc>
                  <a:txBody>
                    <a:bodyPr>
                      <a:noAutofit/>
                    </a:bodyPr>
                    <a:lstStyle/>
                    <a:p>
                      <a:pPr indent="0" lvl="0" marL="0" algn="ctr">
                        <a:spcBef>
                          <a:spcPts val="0"/>
                        </a:spcBef>
                        <a:spcAft>
                          <a:spcPts val="0"/>
                        </a:spcAft>
                        <a:buNone/>
                      </a:pPr>
                      <a:r>
                        <a:rPr lang="en"/>
                        <a:t>0</a:t>
                      </a:r>
                      <a:endParaRPr/>
                    </a:p>
                  </a:txBody>
                  <a:tcPr marT="91425" marB="91425" marR="91425" marL="91425">
                    <a:lnL cap="flat" cmpd="sng" w="19050">
                      <a:solidFill>
                        <a:srgbClr val="980000"/>
                      </a:solidFill>
                      <a:prstDash val="solid"/>
                      <a:round/>
                      <a:headEnd len="sm" w="sm" type="none"/>
                      <a:tailEnd len="sm" w="sm" type="none"/>
                    </a:lnL>
                    <a:lnT cap="flat" cmpd="sng" w="19050">
                      <a:solidFill>
                        <a:srgbClr val="980000"/>
                      </a:solidFill>
                      <a:prstDash val="solid"/>
                      <a:round/>
                      <a:headEnd len="sm" w="sm" type="none"/>
                      <a:tailEnd len="sm" w="sm" type="none"/>
                    </a:lnT>
                  </a:tcPr>
                </a:tc>
                <a:tc>
                  <a:txBody>
                    <a:bodyPr>
                      <a:noAutofit/>
                    </a:bodyPr>
                    <a:lstStyle/>
                    <a:p>
                      <a:pPr indent="0" lvl="0" marL="0" algn="ctr">
                        <a:spcBef>
                          <a:spcPts val="0"/>
                        </a:spcBef>
                        <a:spcAft>
                          <a:spcPts val="0"/>
                        </a:spcAft>
                        <a:buNone/>
                      </a:pPr>
                      <a:r>
                        <a:rPr lang="en"/>
                        <a:t>1</a:t>
                      </a:r>
                      <a:endParaRPr/>
                    </a:p>
                  </a:txBody>
                  <a:tcPr marT="91425" marB="91425" marR="91425" marL="91425">
                    <a:lnT cap="flat" cmpd="sng" w="19050">
                      <a:solidFill>
                        <a:srgbClr val="980000"/>
                      </a:solidFill>
                      <a:prstDash val="solid"/>
                      <a:round/>
                      <a:headEnd len="sm" w="sm" type="none"/>
                      <a:tailEnd len="sm" w="sm" type="none"/>
                    </a:lnT>
                  </a:tcPr>
                </a:tc>
                <a:tc>
                  <a:txBody>
                    <a:bodyPr>
                      <a:noAutofit/>
                    </a:bodyPr>
                    <a:lstStyle/>
                    <a:p>
                      <a:pPr indent="0" lvl="0" marL="0" algn="ctr">
                        <a:spcBef>
                          <a:spcPts val="0"/>
                        </a:spcBef>
                        <a:spcAft>
                          <a:spcPts val="0"/>
                        </a:spcAft>
                        <a:buNone/>
                      </a:pPr>
                      <a:r>
                        <a:rPr lang="en"/>
                        <a:t>2</a:t>
                      </a:r>
                      <a:endParaRPr/>
                    </a:p>
                  </a:txBody>
                  <a:tcPr marT="91425" marB="91425" marR="91425" marL="91425">
                    <a:lnT cap="flat" cmpd="sng" w="19050">
                      <a:solidFill>
                        <a:srgbClr val="980000"/>
                      </a:solidFill>
                      <a:prstDash val="solid"/>
                      <a:round/>
                      <a:headEnd len="sm" w="sm" type="none"/>
                      <a:tailEnd len="sm" w="sm" type="none"/>
                    </a:lnT>
                  </a:tcPr>
                </a:tc>
                <a:tc>
                  <a:txBody>
                    <a:bodyPr>
                      <a:noAutofit/>
                    </a:bodyPr>
                    <a:lstStyle/>
                    <a:p>
                      <a:pPr indent="0" lvl="0" marL="0" algn="ctr">
                        <a:spcBef>
                          <a:spcPts val="0"/>
                        </a:spcBef>
                        <a:spcAft>
                          <a:spcPts val="0"/>
                        </a:spcAft>
                        <a:buNone/>
                      </a:pPr>
                      <a:r>
                        <a:rPr lang="en"/>
                        <a:t>3</a:t>
                      </a:r>
                      <a:endParaRPr/>
                    </a:p>
                  </a:txBody>
                  <a:tcPr marT="91425" marB="91425" marR="91425" marL="91425">
                    <a:lnR cap="flat" cmpd="sng" w="19050">
                      <a:solidFill>
                        <a:srgbClr val="980000"/>
                      </a:solidFill>
                      <a:prstDash val="solid"/>
                      <a:round/>
                      <a:headEnd len="sm" w="sm" type="none"/>
                      <a:tailEnd len="sm" w="sm" type="none"/>
                    </a:lnR>
                    <a:lnT cap="flat" cmpd="sng" w="19050">
                      <a:solidFill>
                        <a:srgbClr val="980000"/>
                      </a:solidFill>
                      <a:prstDash val="solid"/>
                      <a:round/>
                      <a:headEnd len="sm" w="sm" type="none"/>
                      <a:tailEnd len="sm" w="sm" type="none"/>
                    </a:lnT>
                  </a:tcPr>
                </a:tc>
                <a:tc>
                  <a:txBody>
                    <a:bodyPr>
                      <a:noAutofit/>
                    </a:bodyPr>
                    <a:lstStyle/>
                    <a:p>
                      <a:pPr indent="0" lvl="0" marL="0" algn="ctr">
                        <a:spcBef>
                          <a:spcPts val="0"/>
                        </a:spcBef>
                        <a:spcAft>
                          <a:spcPts val="0"/>
                        </a:spcAft>
                        <a:buNone/>
                      </a:pPr>
                      <a:r>
                        <a:rPr lang="en"/>
                        <a:t>4</a:t>
                      </a:r>
                      <a:endParaRPr/>
                    </a:p>
                  </a:txBody>
                  <a:tcPr marT="91425" marB="91425" marR="91425" marL="91425">
                    <a:lnL cap="flat" cmpd="sng" w="19050">
                      <a:solidFill>
                        <a:srgbClr val="980000"/>
                      </a:solidFill>
                      <a:prstDash val="solid"/>
                      <a:round/>
                      <a:headEnd len="sm" w="sm" type="none"/>
                      <a:tailEnd len="sm" w="sm" type="none"/>
                    </a:lnL>
                    <a:lnT cap="flat" cmpd="sng" w="19050">
                      <a:solidFill>
                        <a:srgbClr val="980000"/>
                      </a:solidFill>
                      <a:prstDash val="solid"/>
                      <a:round/>
                      <a:headEnd len="sm" w="sm" type="none"/>
                      <a:tailEnd len="sm" w="sm" type="none"/>
                    </a:lnT>
                  </a:tcPr>
                </a:tc>
                <a:tc>
                  <a:txBody>
                    <a:bodyPr>
                      <a:noAutofit/>
                    </a:bodyPr>
                    <a:lstStyle/>
                    <a:p>
                      <a:pPr indent="0" lvl="0" marL="0" algn="ctr">
                        <a:spcBef>
                          <a:spcPts val="0"/>
                        </a:spcBef>
                        <a:spcAft>
                          <a:spcPts val="0"/>
                        </a:spcAft>
                        <a:buNone/>
                      </a:pPr>
                      <a:r>
                        <a:rPr lang="en"/>
                        <a:t>5</a:t>
                      </a:r>
                      <a:endParaRPr/>
                    </a:p>
                  </a:txBody>
                  <a:tcPr marT="91425" marB="91425" marR="91425" marL="91425">
                    <a:lnT cap="flat" cmpd="sng" w="19050">
                      <a:solidFill>
                        <a:srgbClr val="980000"/>
                      </a:solidFill>
                      <a:prstDash val="solid"/>
                      <a:round/>
                      <a:headEnd len="sm" w="sm" type="none"/>
                      <a:tailEnd len="sm" w="sm" type="none"/>
                    </a:lnT>
                  </a:tcPr>
                </a:tc>
                <a:tc>
                  <a:txBody>
                    <a:bodyPr>
                      <a:noAutofit/>
                    </a:bodyPr>
                    <a:lstStyle/>
                    <a:p>
                      <a:pPr indent="0" lvl="0" marL="0" algn="ctr">
                        <a:spcBef>
                          <a:spcPts val="0"/>
                        </a:spcBef>
                        <a:spcAft>
                          <a:spcPts val="0"/>
                        </a:spcAft>
                        <a:buNone/>
                      </a:pPr>
                      <a:r>
                        <a:rPr lang="en"/>
                        <a:t>6</a:t>
                      </a:r>
                      <a:endParaRPr/>
                    </a:p>
                  </a:txBody>
                  <a:tcPr marT="91425" marB="91425" marR="91425" marL="91425">
                    <a:lnT cap="flat" cmpd="sng" w="19050">
                      <a:solidFill>
                        <a:srgbClr val="980000"/>
                      </a:solidFill>
                      <a:prstDash val="solid"/>
                      <a:round/>
                      <a:headEnd len="sm" w="sm" type="none"/>
                      <a:tailEnd len="sm" w="sm" type="none"/>
                    </a:lnT>
                  </a:tcPr>
                </a:tc>
                <a:tc>
                  <a:txBody>
                    <a:bodyPr>
                      <a:noAutofit/>
                    </a:bodyPr>
                    <a:lstStyle/>
                    <a:p>
                      <a:pPr indent="0" lvl="0" marL="0" algn="ctr">
                        <a:spcBef>
                          <a:spcPts val="0"/>
                        </a:spcBef>
                        <a:spcAft>
                          <a:spcPts val="0"/>
                        </a:spcAft>
                        <a:buNone/>
                      </a:pPr>
                      <a:r>
                        <a:rPr lang="en"/>
                        <a:t>...</a:t>
                      </a:r>
                      <a:endParaRPr/>
                    </a:p>
                  </a:txBody>
                  <a:tcPr marT="91425" marB="91425" marR="91425" marL="91425">
                    <a:lnR cap="flat" cmpd="sng" w="19050">
                      <a:solidFill>
                        <a:srgbClr val="980000"/>
                      </a:solidFill>
                      <a:prstDash val="solid"/>
                      <a:round/>
                      <a:headEnd len="sm" w="sm" type="none"/>
                      <a:tailEnd len="sm" w="sm" type="none"/>
                    </a:lnR>
                    <a:lnT cap="flat" cmpd="sng" w="19050">
                      <a:solidFill>
                        <a:srgbClr val="980000"/>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a:t>319</a:t>
                      </a:r>
                      <a:endParaRPr/>
                    </a:p>
                  </a:txBody>
                  <a:tcPr marT="91425" marB="91425" marR="91425" marL="91425">
                    <a:lnL cap="flat" cmpd="sng" w="19050">
                      <a:solidFill>
                        <a:srgbClr val="98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B7B7B7"/>
                    </a:solidFill>
                  </a:tcPr>
                </a:tc>
              </a:tr>
              <a:tr h="434775">
                <a:tc>
                  <a:txBody>
                    <a:bodyPr>
                      <a:noAutofit/>
                    </a:bodyPr>
                    <a:lstStyle/>
                    <a:p>
                      <a:pPr indent="0" lvl="0" marL="0" rtl="0" algn="ctr">
                        <a:spcBef>
                          <a:spcPts val="0"/>
                        </a:spcBef>
                        <a:spcAft>
                          <a:spcPts val="0"/>
                        </a:spcAft>
                        <a:buNone/>
                      </a:pPr>
                      <a:r>
                        <a:rPr lang="en"/>
                        <a:t>320</a:t>
                      </a:r>
                      <a:endParaRPr/>
                    </a:p>
                  </a:txBody>
                  <a:tcPr marT="91425" marB="91425" marR="91425" marL="91425">
                    <a:lnL cap="flat" cmpd="sng" w="19050">
                      <a:solidFill>
                        <a:srgbClr val="980000"/>
                      </a:solidFill>
                      <a:prstDash val="solid"/>
                      <a:round/>
                      <a:headEnd len="sm" w="sm" type="none"/>
                      <a:tailEnd len="sm" w="sm" type="none"/>
                    </a:lnL>
                  </a:tcPr>
                </a:tc>
                <a:tc>
                  <a:txBody>
                    <a:bodyPr>
                      <a:noAutofit/>
                    </a:bodyPr>
                    <a:lstStyle/>
                    <a:p>
                      <a:pPr indent="0" lvl="0" marL="0" algn="ctr">
                        <a:spcBef>
                          <a:spcPts val="0"/>
                        </a:spcBef>
                        <a:spcAft>
                          <a:spcPts val="0"/>
                        </a:spcAft>
                        <a:buNone/>
                      </a:pPr>
                      <a:r>
                        <a:rPr lang="en"/>
                        <a:t>321</a:t>
                      </a:r>
                      <a:endParaRPr/>
                    </a:p>
                  </a:txBody>
                  <a:tcPr marT="91425" marB="91425" marR="91425" marL="91425"/>
                </a:tc>
                <a:tc>
                  <a:txBody>
                    <a:bodyPr>
                      <a:noAutofit/>
                    </a:bodyPr>
                    <a:lstStyle/>
                    <a:p>
                      <a:pPr indent="0" lvl="0" marL="0" algn="ctr">
                        <a:spcBef>
                          <a:spcPts val="0"/>
                        </a:spcBef>
                        <a:spcAft>
                          <a:spcPts val="0"/>
                        </a:spcAft>
                        <a:buNone/>
                      </a:pPr>
                      <a:r>
                        <a:rPr lang="en"/>
                        <a:t>322</a:t>
                      </a:r>
                      <a:endParaRPr/>
                    </a:p>
                  </a:txBody>
                  <a:tcPr marT="91425" marB="91425" marR="91425" marL="91425"/>
                </a:tc>
                <a:tc>
                  <a:txBody>
                    <a:bodyPr>
                      <a:noAutofit/>
                    </a:bodyPr>
                    <a:lstStyle/>
                    <a:p>
                      <a:pPr indent="0" lvl="0" marL="0" algn="ctr">
                        <a:spcBef>
                          <a:spcPts val="0"/>
                        </a:spcBef>
                        <a:spcAft>
                          <a:spcPts val="0"/>
                        </a:spcAft>
                        <a:buNone/>
                      </a:pPr>
                      <a:r>
                        <a:rPr lang="en"/>
                        <a:t>323</a:t>
                      </a:r>
                      <a:endParaRPr/>
                    </a:p>
                  </a:txBody>
                  <a:tcPr marT="91425" marB="91425" marR="91425" marL="91425">
                    <a:lnR cap="flat" cmpd="sng" w="19050">
                      <a:solidFill>
                        <a:srgbClr val="980000"/>
                      </a:solidFill>
                      <a:prstDash val="solid"/>
                      <a:round/>
                      <a:headEnd len="sm" w="sm" type="none"/>
                      <a:tailEnd len="sm" w="sm" type="none"/>
                    </a:lnR>
                  </a:tcPr>
                </a:tc>
                <a:tc>
                  <a:txBody>
                    <a:bodyPr>
                      <a:noAutofit/>
                    </a:bodyPr>
                    <a:lstStyle/>
                    <a:p>
                      <a:pPr indent="0" lvl="0" marL="0" algn="ctr">
                        <a:spcBef>
                          <a:spcPts val="0"/>
                        </a:spcBef>
                        <a:spcAft>
                          <a:spcPts val="0"/>
                        </a:spcAft>
                        <a:buNone/>
                      </a:pPr>
                      <a:r>
                        <a:rPr lang="en"/>
                        <a:t>324</a:t>
                      </a:r>
                      <a:endParaRPr/>
                    </a:p>
                  </a:txBody>
                  <a:tcPr marT="91425" marB="91425" marR="91425" marL="91425">
                    <a:lnL cap="flat" cmpd="sng" w="19050">
                      <a:solidFill>
                        <a:srgbClr val="980000"/>
                      </a:solidFill>
                      <a:prstDash val="solid"/>
                      <a:round/>
                      <a:headEnd len="sm" w="sm" type="none"/>
                      <a:tailEnd len="sm" w="sm" type="none"/>
                    </a:lnL>
                  </a:tcPr>
                </a:tc>
                <a:tc>
                  <a:txBody>
                    <a:bodyPr>
                      <a:noAutofit/>
                    </a:bodyPr>
                    <a:lstStyle/>
                    <a:p>
                      <a:pPr indent="0" lvl="0" marL="0" algn="ctr">
                        <a:spcBef>
                          <a:spcPts val="0"/>
                        </a:spcBef>
                        <a:spcAft>
                          <a:spcPts val="0"/>
                        </a:spcAft>
                        <a:buNone/>
                      </a:pPr>
                      <a:r>
                        <a:rPr lang="en"/>
                        <a:t>325</a:t>
                      </a:r>
                      <a:endParaRPr/>
                    </a:p>
                  </a:txBody>
                  <a:tcPr marT="91425" marB="91425" marR="91425" marL="91425"/>
                </a:tc>
                <a:tc>
                  <a:txBody>
                    <a:bodyPr>
                      <a:noAutofit/>
                    </a:bodyPr>
                    <a:lstStyle/>
                    <a:p>
                      <a:pPr indent="0" lvl="0" marL="0" algn="ctr">
                        <a:spcBef>
                          <a:spcPts val="0"/>
                        </a:spcBef>
                        <a:spcAft>
                          <a:spcPts val="0"/>
                        </a:spcAft>
                        <a:buNone/>
                      </a:pPr>
                      <a:r>
                        <a:rPr lang="en"/>
                        <a:t>326</a:t>
                      </a:r>
                      <a:endParaRPr/>
                    </a:p>
                  </a:txBody>
                  <a:tcPr marT="91425" marB="91425" marR="91425" marL="91425"/>
                </a:tc>
                <a:tc>
                  <a:txBody>
                    <a:bodyPr>
                      <a:noAutofit/>
                    </a:bodyPr>
                    <a:lstStyle/>
                    <a:p>
                      <a:pPr indent="0" lvl="0" marL="0" algn="ctr">
                        <a:spcBef>
                          <a:spcPts val="0"/>
                        </a:spcBef>
                        <a:spcAft>
                          <a:spcPts val="0"/>
                        </a:spcAft>
                        <a:buNone/>
                      </a:pPr>
                      <a:r>
                        <a:rPr lang="en"/>
                        <a:t>...</a:t>
                      </a:r>
                      <a:endParaRPr/>
                    </a:p>
                  </a:txBody>
                  <a:tcPr marT="91425" marB="91425" marR="91425" marL="91425">
                    <a:lnR cap="flat" cmpd="sng" w="19050">
                      <a:solidFill>
                        <a:srgbClr val="980000"/>
                      </a:solidFill>
                      <a:prstDash val="solid"/>
                      <a:round/>
                      <a:headEnd len="sm" w="sm" type="none"/>
                      <a:tailEnd len="sm" w="sm" type="none"/>
                    </a:lnR>
                  </a:tcPr>
                </a:tc>
                <a:tc>
                  <a:txBody>
                    <a:bodyPr>
                      <a:noAutofit/>
                    </a:bodyPr>
                    <a:lstStyle/>
                    <a:p>
                      <a:pPr indent="0" lvl="0" marL="0" rtl="0" algn="ctr">
                        <a:spcBef>
                          <a:spcPts val="0"/>
                        </a:spcBef>
                        <a:spcAft>
                          <a:spcPts val="0"/>
                        </a:spcAft>
                        <a:buNone/>
                      </a:pPr>
                      <a:r>
                        <a:rPr lang="en"/>
                        <a:t>639</a:t>
                      </a:r>
                      <a:endParaRPr/>
                    </a:p>
                  </a:txBody>
                  <a:tcPr marT="91425" marB="91425" marR="91425" marL="91425">
                    <a:lnL cap="flat" cmpd="sng" w="19050">
                      <a:solidFill>
                        <a:srgbClr val="980000"/>
                      </a:solidFill>
                      <a:prstDash val="solid"/>
                      <a:round/>
                      <a:headEnd len="sm" w="sm" type="none"/>
                      <a:tailEnd len="sm" w="sm" type="none"/>
                    </a:lnL>
                    <a:lnR cap="flat" cmpd="sng" w="19050">
                      <a:solidFill>
                        <a:srgbClr val="000000"/>
                      </a:solidFill>
                      <a:prstDash val="solid"/>
                      <a:round/>
                      <a:headEnd len="sm" w="sm" type="none"/>
                      <a:tailEnd len="sm" w="sm" type="none"/>
                    </a:lnR>
                    <a:solidFill>
                      <a:srgbClr val="B7B7B7"/>
                    </a:solidFill>
                  </a:tcPr>
                </a:tc>
              </a:tr>
              <a:tr h="434775">
                <a:tc>
                  <a:txBody>
                    <a:bodyPr>
                      <a:noAutofit/>
                    </a:bodyPr>
                    <a:lstStyle/>
                    <a:p>
                      <a:pPr indent="0" lvl="0" marL="0" algn="ctr">
                        <a:spcBef>
                          <a:spcPts val="0"/>
                        </a:spcBef>
                        <a:spcAft>
                          <a:spcPts val="0"/>
                        </a:spcAft>
                        <a:buNone/>
                      </a:pPr>
                      <a:r>
                        <a:rPr lang="en"/>
                        <a:t>640</a:t>
                      </a:r>
                      <a:endParaRPr/>
                    </a:p>
                  </a:txBody>
                  <a:tcPr marT="91425" marB="91425" marR="91425" marL="91425">
                    <a:lnL cap="flat" cmpd="sng" w="19050">
                      <a:solidFill>
                        <a:srgbClr val="980000"/>
                      </a:solidFill>
                      <a:prstDash val="solid"/>
                      <a:round/>
                      <a:headEnd len="sm" w="sm" type="none"/>
                      <a:tailEnd len="sm" w="sm" type="none"/>
                    </a:lnL>
                  </a:tcPr>
                </a:tc>
                <a:tc>
                  <a:txBody>
                    <a:bodyPr>
                      <a:noAutofit/>
                    </a:bodyPr>
                    <a:lstStyle/>
                    <a:p>
                      <a:pPr indent="0" lvl="0" marL="0" algn="ctr">
                        <a:spcBef>
                          <a:spcPts val="0"/>
                        </a:spcBef>
                        <a:spcAft>
                          <a:spcPts val="0"/>
                        </a:spcAft>
                        <a:buNone/>
                      </a:pPr>
                      <a:r>
                        <a:rPr lang="en"/>
                        <a:t>641</a:t>
                      </a:r>
                      <a:endParaRPr/>
                    </a:p>
                  </a:txBody>
                  <a:tcPr marT="91425" marB="91425" marR="91425" marL="91425"/>
                </a:tc>
                <a:tc>
                  <a:txBody>
                    <a:bodyPr>
                      <a:noAutofit/>
                    </a:bodyPr>
                    <a:lstStyle/>
                    <a:p>
                      <a:pPr indent="0" lvl="0" marL="0" algn="ctr">
                        <a:spcBef>
                          <a:spcPts val="0"/>
                        </a:spcBef>
                        <a:spcAft>
                          <a:spcPts val="0"/>
                        </a:spcAft>
                        <a:buNone/>
                      </a:pPr>
                      <a:r>
                        <a:rPr lang="en"/>
                        <a:t>642</a:t>
                      </a:r>
                      <a:endParaRPr/>
                    </a:p>
                  </a:txBody>
                  <a:tcPr marT="91425" marB="91425" marR="91425" marL="91425"/>
                </a:tc>
                <a:tc>
                  <a:txBody>
                    <a:bodyPr>
                      <a:noAutofit/>
                    </a:bodyPr>
                    <a:lstStyle/>
                    <a:p>
                      <a:pPr indent="0" lvl="0" marL="0" algn="ctr">
                        <a:spcBef>
                          <a:spcPts val="0"/>
                        </a:spcBef>
                        <a:spcAft>
                          <a:spcPts val="0"/>
                        </a:spcAft>
                        <a:buNone/>
                      </a:pPr>
                      <a:r>
                        <a:rPr lang="en"/>
                        <a:t>643</a:t>
                      </a:r>
                      <a:endParaRPr/>
                    </a:p>
                  </a:txBody>
                  <a:tcPr marT="91425" marB="91425" marR="91425" marL="91425">
                    <a:lnR cap="flat" cmpd="sng" w="19050">
                      <a:solidFill>
                        <a:srgbClr val="980000"/>
                      </a:solidFill>
                      <a:prstDash val="solid"/>
                      <a:round/>
                      <a:headEnd len="sm" w="sm" type="none"/>
                      <a:tailEnd len="sm" w="sm" type="none"/>
                    </a:lnR>
                  </a:tcPr>
                </a:tc>
                <a:tc>
                  <a:txBody>
                    <a:bodyPr>
                      <a:noAutofit/>
                    </a:bodyPr>
                    <a:lstStyle/>
                    <a:p>
                      <a:pPr indent="0" lvl="0" marL="0" algn="ctr">
                        <a:spcBef>
                          <a:spcPts val="0"/>
                        </a:spcBef>
                        <a:spcAft>
                          <a:spcPts val="0"/>
                        </a:spcAft>
                        <a:buNone/>
                      </a:pPr>
                      <a:r>
                        <a:rPr lang="en"/>
                        <a:t>644</a:t>
                      </a:r>
                      <a:endParaRPr/>
                    </a:p>
                  </a:txBody>
                  <a:tcPr marT="91425" marB="91425" marR="91425" marL="91425">
                    <a:lnL cap="flat" cmpd="sng" w="19050">
                      <a:solidFill>
                        <a:srgbClr val="980000"/>
                      </a:solidFill>
                      <a:prstDash val="solid"/>
                      <a:round/>
                      <a:headEnd len="sm" w="sm" type="none"/>
                      <a:tailEnd len="sm" w="sm" type="none"/>
                    </a:lnL>
                  </a:tcPr>
                </a:tc>
                <a:tc>
                  <a:txBody>
                    <a:bodyPr>
                      <a:noAutofit/>
                    </a:bodyPr>
                    <a:lstStyle/>
                    <a:p>
                      <a:pPr indent="0" lvl="0" marL="0" algn="ctr">
                        <a:spcBef>
                          <a:spcPts val="0"/>
                        </a:spcBef>
                        <a:spcAft>
                          <a:spcPts val="0"/>
                        </a:spcAft>
                        <a:buNone/>
                      </a:pPr>
                      <a:r>
                        <a:rPr lang="en"/>
                        <a:t>645</a:t>
                      </a:r>
                      <a:endParaRPr/>
                    </a:p>
                  </a:txBody>
                  <a:tcPr marT="91425" marB="91425" marR="91425" marL="91425"/>
                </a:tc>
                <a:tc>
                  <a:txBody>
                    <a:bodyPr>
                      <a:noAutofit/>
                    </a:bodyPr>
                    <a:lstStyle/>
                    <a:p>
                      <a:pPr indent="0" lvl="0" marL="0" algn="ctr">
                        <a:spcBef>
                          <a:spcPts val="0"/>
                        </a:spcBef>
                        <a:spcAft>
                          <a:spcPts val="0"/>
                        </a:spcAft>
                        <a:buNone/>
                      </a:pPr>
                      <a:r>
                        <a:rPr lang="en"/>
                        <a:t>646</a:t>
                      </a:r>
                      <a:endParaRPr/>
                    </a:p>
                  </a:txBody>
                  <a:tcPr marT="91425" marB="91425" marR="91425" marL="91425"/>
                </a:tc>
                <a:tc>
                  <a:txBody>
                    <a:bodyPr>
                      <a:noAutofit/>
                    </a:bodyPr>
                    <a:lstStyle/>
                    <a:p>
                      <a:pPr indent="0" lvl="0" marL="0" algn="ctr">
                        <a:spcBef>
                          <a:spcPts val="0"/>
                        </a:spcBef>
                        <a:spcAft>
                          <a:spcPts val="0"/>
                        </a:spcAft>
                        <a:buNone/>
                      </a:pPr>
                      <a:r>
                        <a:rPr lang="en"/>
                        <a:t>...</a:t>
                      </a:r>
                      <a:endParaRPr/>
                    </a:p>
                  </a:txBody>
                  <a:tcPr marT="91425" marB="91425" marR="91425" marL="91425">
                    <a:lnR cap="flat" cmpd="sng" w="19050">
                      <a:solidFill>
                        <a:srgbClr val="980000"/>
                      </a:solidFill>
                      <a:prstDash val="solid"/>
                      <a:round/>
                      <a:headEnd len="sm" w="sm" type="none"/>
                      <a:tailEnd len="sm" w="sm" type="none"/>
                    </a:lnR>
                  </a:tcPr>
                </a:tc>
                <a:tc>
                  <a:txBody>
                    <a:bodyPr>
                      <a:noAutofit/>
                    </a:bodyPr>
                    <a:lstStyle/>
                    <a:p>
                      <a:pPr indent="0" lvl="0" marL="0" rtl="0" algn="ctr">
                        <a:spcBef>
                          <a:spcPts val="0"/>
                        </a:spcBef>
                        <a:spcAft>
                          <a:spcPts val="0"/>
                        </a:spcAft>
                        <a:buNone/>
                      </a:pPr>
                      <a:r>
                        <a:rPr lang="en"/>
                        <a:t>959</a:t>
                      </a:r>
                      <a:endParaRPr/>
                    </a:p>
                  </a:txBody>
                  <a:tcPr marT="91425" marB="91425" marR="91425" marL="91425">
                    <a:lnL cap="flat" cmpd="sng" w="19050">
                      <a:solidFill>
                        <a:srgbClr val="980000"/>
                      </a:solidFill>
                      <a:prstDash val="solid"/>
                      <a:round/>
                      <a:headEnd len="sm" w="sm" type="none"/>
                      <a:tailEnd len="sm" w="sm" type="none"/>
                    </a:lnL>
                    <a:lnR cap="flat" cmpd="sng" w="19050">
                      <a:solidFill>
                        <a:srgbClr val="000000"/>
                      </a:solidFill>
                      <a:prstDash val="solid"/>
                      <a:round/>
                      <a:headEnd len="sm" w="sm" type="none"/>
                      <a:tailEnd len="sm" w="sm" type="none"/>
                    </a:lnR>
                    <a:solidFill>
                      <a:srgbClr val="B7B7B7"/>
                    </a:solidFill>
                  </a:tcPr>
                </a:tc>
              </a:tr>
              <a:tr h="434775">
                <a:tc>
                  <a:txBody>
                    <a:bodyPr>
                      <a:noAutofit/>
                    </a:bodyPr>
                    <a:lstStyle/>
                    <a:p>
                      <a:pPr indent="0" lvl="0" marL="0" algn="ctr">
                        <a:spcBef>
                          <a:spcPts val="0"/>
                        </a:spcBef>
                        <a:spcAft>
                          <a:spcPts val="0"/>
                        </a:spcAft>
                        <a:buNone/>
                      </a:pPr>
                      <a:r>
                        <a:rPr lang="en"/>
                        <a:t>960</a:t>
                      </a:r>
                      <a:endParaRPr/>
                    </a:p>
                  </a:txBody>
                  <a:tcPr marT="91425" marB="91425" marR="91425" marL="91425">
                    <a:lnL cap="flat" cmpd="sng" w="19050">
                      <a:solidFill>
                        <a:srgbClr val="980000"/>
                      </a:solidFill>
                      <a:prstDash val="solid"/>
                      <a:round/>
                      <a:headEnd len="sm" w="sm" type="none"/>
                      <a:tailEnd len="sm" w="sm" type="none"/>
                    </a:lnL>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
                        <a:t>961</a:t>
                      </a:r>
                      <a:endParaRPr/>
                    </a:p>
                  </a:txBody>
                  <a:tcPr marT="91425" marB="91425" marR="91425" marL="91425">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
                        <a:t>962</a:t>
                      </a:r>
                      <a:endParaRPr/>
                    </a:p>
                  </a:txBody>
                  <a:tcPr marT="91425" marB="91425" marR="91425" marL="91425">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
                        <a:t>963</a:t>
                      </a:r>
                      <a:endParaRPr/>
                    </a:p>
                  </a:txBody>
                  <a:tcPr marT="91425" marB="91425" marR="91425" marL="91425">
                    <a:lnR cap="flat" cmpd="sng" w="19050">
                      <a:solidFill>
                        <a:srgbClr val="980000"/>
                      </a:solidFill>
                      <a:prstDash val="solid"/>
                      <a:round/>
                      <a:headEnd len="sm" w="sm" type="none"/>
                      <a:tailEnd len="sm" w="sm" type="none"/>
                    </a:lnR>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
                        <a:t>964</a:t>
                      </a:r>
                      <a:endParaRPr/>
                    </a:p>
                  </a:txBody>
                  <a:tcPr marT="91425" marB="91425" marR="91425" marL="91425">
                    <a:lnL cap="flat" cmpd="sng" w="19050">
                      <a:solidFill>
                        <a:srgbClr val="980000"/>
                      </a:solidFill>
                      <a:prstDash val="solid"/>
                      <a:round/>
                      <a:headEnd len="sm" w="sm" type="none"/>
                      <a:tailEnd len="sm" w="sm" type="none"/>
                    </a:lnL>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
                        <a:t>965</a:t>
                      </a:r>
                      <a:endParaRPr/>
                    </a:p>
                  </a:txBody>
                  <a:tcPr marT="91425" marB="91425" marR="91425" marL="91425">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
                        <a:t>966</a:t>
                      </a:r>
                      <a:endParaRPr/>
                    </a:p>
                  </a:txBody>
                  <a:tcPr marT="91425" marB="91425" marR="91425" marL="91425">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
                        <a:t>...</a:t>
                      </a:r>
                      <a:endParaRPr/>
                    </a:p>
                  </a:txBody>
                  <a:tcPr marT="91425" marB="91425" marR="91425" marL="91425">
                    <a:lnR cap="flat" cmpd="sng" w="19050">
                      <a:solidFill>
                        <a:srgbClr val="980000"/>
                      </a:solidFill>
                      <a:prstDash val="solid"/>
                      <a:round/>
                      <a:headEnd len="sm" w="sm" type="none"/>
                      <a:tailEnd len="sm" w="sm" type="none"/>
                    </a:lnR>
                    <a:lnB cap="flat" cmpd="sng" w="19050">
                      <a:solidFill>
                        <a:srgbClr val="98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a:t>
                      </a:r>
                      <a:endParaRPr/>
                    </a:p>
                  </a:txBody>
                  <a:tcPr marT="91425" marB="91425" marR="91425" marL="91425">
                    <a:lnL cap="flat" cmpd="sng" w="19050">
                      <a:solidFill>
                        <a:srgbClr val="980000"/>
                      </a:solidFill>
                      <a:prstDash val="solid"/>
                      <a:round/>
                      <a:headEnd len="sm" w="sm" type="none"/>
                      <a:tailEnd len="sm" w="sm" type="none"/>
                    </a:lnL>
                    <a:lnR cap="flat" cmpd="sng" w="19050">
                      <a:solidFill>
                        <a:srgbClr val="000000"/>
                      </a:solidFill>
                      <a:prstDash val="solid"/>
                      <a:round/>
                      <a:headEnd len="sm" w="sm" type="none"/>
                      <a:tailEnd len="sm" w="sm" type="none"/>
                    </a:lnR>
                    <a:lnB cap="flat" cmpd="sng" w="19050">
                      <a:solidFill>
                        <a:srgbClr val="980000"/>
                      </a:solidFill>
                      <a:prstDash val="solid"/>
                      <a:round/>
                      <a:headEnd len="sm" w="sm" type="none"/>
                      <a:tailEnd len="sm" w="sm" type="none"/>
                    </a:lnB>
                    <a:solidFill>
                      <a:srgbClr val="B7B7B7"/>
                    </a:solidFill>
                  </a:tcPr>
                </a:tc>
              </a:tr>
              <a:tr h="388450">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lnT cap="flat" cmpd="sng" w="19050">
                      <a:solidFill>
                        <a:srgbClr val="980000"/>
                      </a:solidFill>
                      <a:prstDash val="solid"/>
                      <a:round/>
                      <a:headEnd len="sm" w="sm" type="none"/>
                      <a:tailEnd len="sm" w="sm" type="none"/>
                    </a:lnT>
                  </a:tcPr>
                </a:tc>
                <a:tc>
                  <a:txBody>
                    <a:bodyPr>
                      <a:noAutofit/>
                    </a:bodyPr>
                    <a:lstStyle/>
                    <a:p>
                      <a:pPr indent="0" lvl="0" marL="0" rtl="0" algn="ctr">
                        <a:spcBef>
                          <a:spcPts val="0"/>
                        </a:spcBef>
                        <a:spcAft>
                          <a:spcPts val="0"/>
                        </a:spcAft>
                        <a:buNone/>
                      </a:pPr>
                      <a:r>
                        <a:t/>
                      </a:r>
                      <a:endParaRPr/>
                    </a:p>
                  </a:txBody>
                  <a:tcPr marT="91425" marB="91425" marR="91425" marL="91425">
                    <a:lnT cap="flat" cmpd="sng" w="19050">
                      <a:solidFill>
                        <a:srgbClr val="980000"/>
                      </a:solidFill>
                      <a:prstDash val="solid"/>
                      <a:round/>
                      <a:headEnd len="sm" w="sm" type="none"/>
                      <a:tailEnd len="sm" w="sm" type="none"/>
                    </a:lnT>
                  </a:tcPr>
                </a:tc>
                <a:tc>
                  <a:txBody>
                    <a:bodyPr>
                      <a:noAutofit/>
                    </a:bodyPr>
                    <a:lstStyle/>
                    <a:p>
                      <a:pPr indent="0" lvl="0" marL="0" rtl="0" algn="ctr">
                        <a:spcBef>
                          <a:spcPts val="0"/>
                        </a:spcBef>
                        <a:spcAft>
                          <a:spcPts val="0"/>
                        </a:spcAft>
                        <a:buNone/>
                      </a:pPr>
                      <a:r>
                        <a:t/>
                      </a:r>
                      <a:endParaRPr/>
                    </a:p>
                  </a:txBody>
                  <a:tcPr marT="91425" marB="91425" marR="91425" marL="91425">
                    <a:lnT cap="flat" cmpd="sng" w="19050">
                      <a:solidFill>
                        <a:srgbClr val="980000"/>
                      </a:solidFill>
                      <a:prstDash val="solid"/>
                      <a:round/>
                      <a:headEnd len="sm" w="sm" type="none"/>
                      <a:tailEnd len="sm" w="sm" type="none"/>
                    </a:lnT>
                  </a:tcPr>
                </a:tc>
                <a:tc>
                  <a:txBody>
                    <a:bodyPr>
                      <a:noAutofit/>
                    </a:bodyPr>
                    <a:lstStyle/>
                    <a:p>
                      <a:pPr indent="0" lvl="0" marL="0" rtl="0" algn="ctr">
                        <a:spcBef>
                          <a:spcPts val="0"/>
                        </a:spcBef>
                        <a:spcAft>
                          <a:spcPts val="0"/>
                        </a:spcAft>
                        <a:buNone/>
                      </a:pPr>
                      <a:r>
                        <a:t/>
                      </a:r>
                      <a:endParaRPr/>
                    </a:p>
                  </a:txBody>
                  <a:tcPr marT="91425" marB="91425" marR="91425" marL="91425">
                    <a:lnR cap="flat" cmpd="sng" w="19050">
                      <a:solidFill>
                        <a:srgbClr val="980000"/>
                      </a:solidFill>
                      <a:prstDash val="solid"/>
                      <a:round/>
                      <a:headEnd len="sm" w="sm" type="none"/>
                      <a:tailEnd len="sm" w="sm" type="none"/>
                    </a:lnR>
                    <a:lnT cap="flat" cmpd="sng" w="19050">
                      <a:solidFill>
                        <a:srgbClr val="980000"/>
                      </a:solidFill>
                      <a:prstDash val="solid"/>
                      <a:round/>
                      <a:headEnd len="sm" w="sm" type="none"/>
                      <a:tailEnd len="sm" w="sm" type="none"/>
                    </a:lnT>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lnT cap="flat" cmpd="sng" w="19050">
                      <a:solidFill>
                        <a:srgbClr val="980000"/>
                      </a:solidFill>
                      <a:prstDash val="solid"/>
                      <a:round/>
                      <a:headEnd len="sm" w="sm" type="none"/>
                      <a:tailEnd len="sm" w="sm" type="none"/>
                    </a:lnT>
                  </a:tcPr>
                </a:tc>
                <a:tc>
                  <a:txBody>
                    <a:bodyPr>
                      <a:noAutofit/>
                    </a:bodyPr>
                    <a:lstStyle/>
                    <a:p>
                      <a:pPr indent="0" lvl="0" marL="0" rtl="0" algn="ctr">
                        <a:spcBef>
                          <a:spcPts val="0"/>
                        </a:spcBef>
                        <a:spcAft>
                          <a:spcPts val="0"/>
                        </a:spcAft>
                        <a:buNone/>
                      </a:pPr>
                      <a:r>
                        <a:t/>
                      </a:r>
                      <a:endParaRPr/>
                    </a:p>
                  </a:txBody>
                  <a:tcPr marT="91425" marB="91425" marR="91425" marL="91425">
                    <a:lnT cap="flat" cmpd="sng" w="19050">
                      <a:solidFill>
                        <a:srgbClr val="980000"/>
                      </a:solidFill>
                      <a:prstDash val="solid"/>
                      <a:round/>
                      <a:headEnd len="sm" w="sm" type="none"/>
                      <a:tailEnd len="sm" w="sm" type="none"/>
                    </a:lnT>
                  </a:tcPr>
                </a:tc>
                <a:tc>
                  <a:txBody>
                    <a:bodyPr>
                      <a:noAutofit/>
                    </a:bodyPr>
                    <a:lstStyle/>
                    <a:p>
                      <a:pPr indent="0" lvl="0" marL="0" rtl="0" algn="ctr">
                        <a:spcBef>
                          <a:spcPts val="0"/>
                        </a:spcBef>
                        <a:spcAft>
                          <a:spcPts val="0"/>
                        </a:spcAft>
                        <a:buNone/>
                      </a:pPr>
                      <a:r>
                        <a:t/>
                      </a:r>
                      <a:endParaRPr/>
                    </a:p>
                  </a:txBody>
                  <a:tcPr marT="91425" marB="91425" marR="91425" marL="91425">
                    <a:lnT cap="flat" cmpd="sng" w="19050">
                      <a:solidFill>
                        <a:srgbClr val="980000"/>
                      </a:solidFill>
                      <a:prstDash val="solid"/>
                      <a:round/>
                      <a:headEnd len="sm" w="sm" type="none"/>
                      <a:tailEnd len="sm" w="sm" type="none"/>
                    </a:lnT>
                  </a:tcPr>
                </a:tc>
                <a:tc>
                  <a:txBody>
                    <a:bodyPr>
                      <a:noAutofit/>
                    </a:bodyPr>
                    <a:lstStyle/>
                    <a:p>
                      <a:pPr indent="0" lvl="0" marL="0" rtl="0" algn="ctr">
                        <a:spcBef>
                          <a:spcPts val="0"/>
                        </a:spcBef>
                        <a:spcAft>
                          <a:spcPts val="0"/>
                        </a:spcAft>
                        <a:buNone/>
                      </a:pPr>
                      <a:r>
                        <a:t/>
                      </a:r>
                      <a:endParaRPr/>
                    </a:p>
                  </a:txBody>
                  <a:tcPr marT="91425" marB="91425" marR="91425" marL="91425">
                    <a:lnR cap="flat" cmpd="sng" w="19050">
                      <a:solidFill>
                        <a:srgbClr val="980000"/>
                      </a:solidFill>
                      <a:prstDash val="solid"/>
                      <a:round/>
                      <a:headEnd len="sm" w="sm" type="none"/>
                      <a:tailEnd len="sm" w="sm" type="none"/>
                    </a:lnR>
                    <a:lnT cap="flat" cmpd="sng" w="19050">
                      <a:solidFill>
                        <a:srgbClr val="980000"/>
                      </a:solidFill>
                      <a:prstDash val="solid"/>
                      <a:round/>
                      <a:headEnd len="sm" w="sm" type="none"/>
                      <a:tailEnd len="sm" w="sm" type="none"/>
                    </a:lnT>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980000"/>
                      </a:solidFill>
                      <a:prstDash val="solid"/>
                      <a:round/>
                      <a:headEnd len="sm" w="sm" type="none"/>
                      <a:tailEnd len="sm" w="sm" type="none"/>
                    </a:lnT>
                    <a:solidFill>
                      <a:srgbClr val="B7B7B7"/>
                    </a:solidFill>
                  </a:tcPr>
                </a:tc>
              </a:tr>
              <a:tr h="388450">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tcPr>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lnR cap="flat" cmpd="sng" w="19050">
                      <a:solidFill>
                        <a:srgbClr val="980000"/>
                      </a:solidFill>
                      <a:prstDash val="solid"/>
                      <a:round/>
                      <a:headEnd len="sm" w="sm" type="none"/>
                      <a:tailEnd len="sm" w="sm" type="none"/>
                    </a:lnR>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tcPr>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lnR cap="flat" cmpd="sng" w="19050">
                      <a:solidFill>
                        <a:srgbClr val="980000"/>
                      </a:solidFill>
                      <a:prstDash val="solid"/>
                      <a:round/>
                      <a:headEnd len="sm" w="sm" type="none"/>
                      <a:tailEnd len="sm" w="sm" type="none"/>
                    </a:lnR>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lnR cap="flat" cmpd="sng" w="19050">
                      <a:solidFill>
                        <a:srgbClr val="000000"/>
                      </a:solidFill>
                      <a:prstDash val="solid"/>
                      <a:round/>
                      <a:headEnd len="sm" w="sm" type="none"/>
                      <a:tailEnd len="sm" w="sm" type="none"/>
                    </a:lnR>
                    <a:solidFill>
                      <a:srgbClr val="B7B7B7"/>
                    </a:solidFill>
                  </a:tcPr>
                </a:tc>
              </a:tr>
              <a:tr h="388450">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tcPr>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lnR cap="flat" cmpd="sng" w="19050">
                      <a:solidFill>
                        <a:srgbClr val="980000"/>
                      </a:solidFill>
                      <a:prstDash val="solid"/>
                      <a:round/>
                      <a:headEnd len="sm" w="sm" type="none"/>
                      <a:tailEnd len="sm" w="sm" type="none"/>
                    </a:lnR>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tcPr>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t/>
                      </a:r>
                      <a:endParaRPr/>
                    </a:p>
                  </a:txBody>
                  <a:tcPr marT="91425" marB="91425" marR="91425" marL="91425">
                    <a:lnR cap="flat" cmpd="sng" w="19050">
                      <a:solidFill>
                        <a:srgbClr val="980000"/>
                      </a:solidFill>
                      <a:prstDash val="solid"/>
                      <a:round/>
                      <a:headEnd len="sm" w="sm" type="none"/>
                      <a:tailEnd len="sm" w="sm" type="none"/>
                    </a:lnR>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lnR cap="flat" cmpd="sng" w="19050">
                      <a:solidFill>
                        <a:srgbClr val="000000"/>
                      </a:solidFill>
                      <a:prstDash val="solid"/>
                      <a:round/>
                      <a:headEnd len="sm" w="sm" type="none"/>
                      <a:tailEnd len="sm" w="sm" type="none"/>
                    </a:lnR>
                    <a:solidFill>
                      <a:srgbClr val="B7B7B7"/>
                    </a:solidFill>
                  </a:tcPr>
                </a:tc>
              </a:tr>
              <a:tr h="388450">
                <a:tc>
                  <a:txBody>
                    <a:bodyPr>
                      <a:noAutofit/>
                    </a:bodyPr>
                    <a:lstStyle/>
                    <a:p>
                      <a:pPr indent="0" lvl="0" mar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t/>
                      </a:r>
                      <a:endParaRPr/>
                    </a:p>
                  </a:txBody>
                  <a:tcPr marT="91425" marB="91425" marR="91425" marL="91425">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t/>
                      </a:r>
                      <a:endParaRPr/>
                    </a:p>
                  </a:txBody>
                  <a:tcPr marT="91425" marB="91425" marR="91425" marL="91425">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t/>
                      </a:r>
                      <a:endParaRPr/>
                    </a:p>
                  </a:txBody>
                  <a:tcPr marT="91425" marB="91425" marR="91425" marL="91425">
                    <a:lnR cap="flat" cmpd="sng" w="19050">
                      <a:solidFill>
                        <a:srgbClr val="980000"/>
                      </a:solidFill>
                      <a:prstDash val="solid"/>
                      <a:round/>
                      <a:headEnd len="sm" w="sm" type="none"/>
                      <a:tailEnd len="sm" w="sm" type="none"/>
                    </a:lnR>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t/>
                      </a:r>
                      <a:endParaRPr/>
                    </a:p>
                  </a:txBody>
                  <a:tcPr marT="91425" marB="91425" marR="91425" marL="91425">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t/>
                      </a:r>
                      <a:endParaRPr/>
                    </a:p>
                  </a:txBody>
                  <a:tcPr marT="91425" marB="91425" marR="91425" marL="91425">
                    <a:lnB cap="flat" cmpd="sng" w="19050">
                      <a:solidFill>
                        <a:srgbClr val="980000"/>
                      </a:solidFill>
                      <a:prstDash val="solid"/>
                      <a:round/>
                      <a:headEnd len="sm" w="sm" type="none"/>
                      <a:tailEnd len="sm" w="sm" type="none"/>
                    </a:lnB>
                  </a:tcPr>
                </a:tc>
                <a:tc>
                  <a:txBody>
                    <a:bodyPr>
                      <a:noAutofit/>
                    </a:bodyPr>
                    <a:lstStyle/>
                    <a:p>
                      <a:pPr indent="0" lvl="0" marL="0" algn="ctr">
                        <a:spcBef>
                          <a:spcPts val="0"/>
                        </a:spcBef>
                        <a:spcAft>
                          <a:spcPts val="0"/>
                        </a:spcAft>
                        <a:buNone/>
                      </a:pPr>
                      <a:r>
                        <a:t/>
                      </a:r>
                      <a:endParaRPr/>
                    </a:p>
                  </a:txBody>
                  <a:tcPr marT="91425" marB="91425" marR="91425" marL="91425">
                    <a:lnR cap="flat" cmpd="sng" w="19050">
                      <a:solidFill>
                        <a:srgbClr val="980000"/>
                      </a:solidFill>
                      <a:prstDash val="solid"/>
                      <a:round/>
                      <a:headEnd len="sm" w="sm" type="none"/>
                      <a:tailEnd len="sm" w="sm" type="none"/>
                    </a:lnR>
                    <a:lnB cap="flat" cmpd="sng" w="19050">
                      <a:solidFill>
                        <a:srgbClr val="980000"/>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980000"/>
                      </a:solidFill>
                      <a:prstDash val="solid"/>
                      <a:round/>
                      <a:headEnd len="sm" w="sm" type="none"/>
                      <a:tailEnd len="sm" w="sm" type="none"/>
                    </a:lnL>
                    <a:lnR cap="flat" cmpd="sng" w="190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solidFill>
                      <a:srgbClr val="B7B7B7"/>
                    </a:solidFill>
                  </a:tcPr>
                </a:tc>
              </a:tr>
            </a:tbl>
          </a:graphicData>
        </a:graphic>
      </p:graphicFrame>
      <p:sp>
        <p:nvSpPr>
          <p:cNvPr id="314" name="Shape 314"/>
          <p:cNvSpPr txBox="1"/>
          <p:nvPr/>
        </p:nvSpPr>
        <p:spPr>
          <a:xfrm>
            <a:off x="4451150" y="825850"/>
            <a:ext cx="465000" cy="296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0</a:t>
            </a:r>
            <a:endParaRPr/>
          </a:p>
        </p:txBody>
      </p:sp>
      <p:sp>
        <p:nvSpPr>
          <p:cNvPr id="315" name="Shape 315"/>
          <p:cNvSpPr txBox="1"/>
          <p:nvPr/>
        </p:nvSpPr>
        <p:spPr>
          <a:xfrm>
            <a:off x="8391750" y="825850"/>
            <a:ext cx="5007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320</a:t>
            </a:r>
            <a:endParaRPr/>
          </a:p>
        </p:txBody>
      </p:sp>
      <p:sp>
        <p:nvSpPr>
          <p:cNvPr id="316" name="Shape 316"/>
          <p:cNvSpPr txBox="1"/>
          <p:nvPr/>
        </p:nvSpPr>
        <p:spPr>
          <a:xfrm>
            <a:off x="3895950" y="4131100"/>
            <a:ext cx="5007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240</a:t>
            </a:r>
            <a:endParaRPr/>
          </a:p>
        </p:txBody>
      </p:sp>
      <p:sp>
        <p:nvSpPr>
          <p:cNvPr id="317" name="Shape 317"/>
          <p:cNvSpPr txBox="1"/>
          <p:nvPr/>
        </p:nvSpPr>
        <p:spPr>
          <a:xfrm>
            <a:off x="3895950" y="1130650"/>
            <a:ext cx="5007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